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66" r:id="rId13"/>
    <p:sldId id="268" r:id="rId14"/>
    <p:sldId id="271" r:id="rId15"/>
    <p:sldId id="267" r:id="rId16"/>
    <p:sldId id="273" r:id="rId17"/>
    <p:sldId id="272" r:id="rId18"/>
    <p:sldId id="270" r:id="rId19"/>
    <p:sldId id="274" r:id="rId20"/>
    <p:sldId id="275" r:id="rId21"/>
    <p:sldId id="279" r:id="rId22"/>
    <p:sldId id="276" r:id="rId23"/>
    <p:sldId id="277" r:id="rId24"/>
    <p:sldId id="278" r:id="rId25"/>
    <p:sldId id="26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РЕЗУЛЬТАТЫ</a:t>
            </a:r>
            <a:r>
              <a:rPr lang="ru-RU" sz="1800" baseline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ОПРОСА УЧАЩИХСЯ 9-х КЛАССОВ</a:t>
            </a:r>
            <a:endParaRPr lang="ru-RU" sz="1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150456887333541"/>
          <c:y val="2.075310908536801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8.6053997766726564E-2"/>
          <c:w val="1"/>
          <c:h val="0.878672143773102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56.6</c:v>
                </c:pt>
                <c:pt idx="1">
                  <c:v>43.4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РЕЗУЛЬТАТЫ</a:t>
            </a:r>
            <a:r>
              <a:rPr lang="ru-RU" sz="1800" baseline="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ОПРОСА УЧАЩИХСЯ 11-х КЛАССОВ</a:t>
            </a:r>
            <a:endParaRPr lang="ru-RU" sz="1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86.5</c:v>
                </c:pt>
                <c:pt idx="1">
                  <c:v>13.5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</cdr:x>
      <cdr:y>0.29091</cdr:y>
    </cdr:from>
    <cdr:to>
      <cdr:x>0.74236</cdr:x>
      <cdr:y>0.6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90864" y="1152128"/>
          <a:ext cx="1418456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0.53567</cdr:x>
      <cdr:y>0.29091</cdr:y>
    </cdr:from>
    <cdr:to>
      <cdr:x>0.7975</cdr:x>
      <cdr:y>0.67273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02832" y="1235919"/>
          <a:ext cx="2151991" cy="1622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Профессия выбрана</a:t>
          </a:r>
        </a:p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56,6% 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0.2725</cdr:x>
      <cdr:y>0.32727</cdr:y>
    </cdr:from>
    <cdr:to>
      <cdr:x>0.43</cdr:x>
      <cdr:y>0.64907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42592" y="1296144"/>
          <a:ext cx="1296144" cy="1274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0.11515</cdr:x>
      <cdr:y>0.30909</cdr:y>
    </cdr:from>
    <cdr:to>
      <cdr:x>0.49138</cdr:x>
      <cdr:y>0.67273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61840" y="1313164"/>
          <a:ext cx="3142616" cy="1544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Профессия не выбрана</a:t>
          </a:r>
        </a:p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43,4%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0.3425</cdr:x>
      <cdr:y>0.6213</cdr:y>
    </cdr:from>
    <cdr:to>
      <cdr:x>0.745</cdr:x>
      <cdr:y>0.82333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8656" y="2811958"/>
          <a:ext cx="331236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Профессия выбрана </a:t>
          </a:r>
        </a:p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0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7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0.2375</cdr:x>
      <cdr:y>0.11218</cdr:y>
    </cdr:from>
    <cdr:to>
      <cdr:x>0.5175</cdr:x>
      <cdr:y>0.31901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4560" y="507702"/>
          <a:ext cx="2304256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0.26375</cdr:x>
      <cdr:y>0.11218</cdr:y>
    </cdr:from>
    <cdr:to>
      <cdr:x>0.50875</cdr:x>
      <cdr:y>0.33492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70584" y="507702"/>
          <a:ext cx="2016224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Профессия не выбрана </a:t>
          </a:r>
        </a:p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9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F034C-162A-4A7B-A8B9-91F4995831F7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4DCE9-7D52-425F-9BFF-6DF2BFF3B1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531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4DCE9-7D52-425F-9BFF-6DF2BFF3B16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90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592288"/>
          </a:xfrm>
        </p:spPr>
        <p:txBody>
          <a:bodyPr>
            <a:normAutofit/>
          </a:bodyPr>
          <a:lstStyle/>
          <a:p>
            <a:pPr algn="ctr"/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Профессиональные намерения учащихся 9-х , 11-х классов ОУ Кировского района </a:t>
            </a:r>
            <a:b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уч.год</a:t>
            </a:r>
            <a:endParaRPr lang="ru-RU" sz="3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3" y="1886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1871877"/>
              </p:ext>
            </p:extLst>
          </p:nvPr>
        </p:nvGraphicFramePr>
        <p:xfrm>
          <a:off x="0" y="1481138"/>
          <a:ext cx="9144000" cy="4612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56"/>
                <a:gridCol w="2000222"/>
                <a:gridCol w="1928214"/>
                <a:gridCol w="552062"/>
                <a:gridCol w="2320258"/>
                <a:gridCol w="1771688"/>
              </a:tblGrid>
              <a:tr h="415151">
                <a:tc rowSpan="6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Кировский район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</a:t>
                      </a:r>
                      <a:endParaRPr lang="ru-RU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Санкт-Петербург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</a:t>
                      </a:r>
                      <a:endParaRPr lang="ru-RU" dirty="0"/>
                    </a:p>
                  </a:txBody>
                  <a:tcPr/>
                </a:tc>
              </a:tr>
              <a:tr h="5800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Петровский колледж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СПбГУ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Петровский</a:t>
                      </a:r>
                      <a:r>
                        <a:rPr lang="ru-RU" sz="1400" b="1" baseline="0" dirty="0" smtClean="0"/>
                        <a:t> колледж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НИУ «ИТМО»</a:t>
                      </a:r>
                    </a:p>
                  </a:txBody>
                  <a:tcPr/>
                </a:tc>
              </a:tr>
              <a:tr h="12113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Пожарно-спасательный</a:t>
                      </a:r>
                      <a:r>
                        <a:rPr lang="ru-RU" sz="1400" b="1" baseline="0" dirty="0" smtClean="0"/>
                        <a:t> колледж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ПОЛИТЕХ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Российский</a:t>
                      </a:r>
                      <a:r>
                        <a:rPr lang="ru-RU" sz="1300" b="1" baseline="0" dirty="0" smtClean="0"/>
                        <a:t> Колледж Традиционной культуры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Национальный</a:t>
                      </a:r>
                      <a:r>
                        <a:rPr lang="ru-RU" sz="1300" b="1" baseline="0" dirty="0" smtClean="0"/>
                        <a:t> минерально-сырьевой университет «Горный»</a:t>
                      </a:r>
                      <a:endParaRPr lang="ru-RU" sz="1300" dirty="0" smtClean="0"/>
                    </a:p>
                  </a:txBody>
                  <a:tcPr/>
                </a:tc>
              </a:tr>
              <a:tr h="76774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Медицинский колледж № 2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НИУ «ИТМО»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Автотранспортный  и</a:t>
                      </a:r>
                    </a:p>
                    <a:p>
                      <a:r>
                        <a:rPr lang="ru-RU" sz="1300" b="1" baseline="0" dirty="0" smtClean="0"/>
                        <a:t>электромеханический </a:t>
                      </a:r>
                    </a:p>
                    <a:p>
                      <a:r>
                        <a:rPr lang="ru-RU" sz="1300" b="1" baseline="0" dirty="0" smtClean="0"/>
                        <a:t>колледж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Аграрный университет</a:t>
                      </a:r>
                      <a:endParaRPr lang="ru-RU" sz="1400" b="1" dirty="0"/>
                    </a:p>
                  </a:txBody>
                  <a:tcPr/>
                </a:tc>
              </a:tr>
              <a:tr h="5800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Колледж «Красносельский»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ГУАП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Академия индустрии</a:t>
                      </a:r>
                      <a:r>
                        <a:rPr lang="ru-RU" sz="1400" b="1" baseline="0" dirty="0" smtClean="0"/>
                        <a:t> красоты «ЛОКОН»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СПбГУ</a:t>
                      </a:r>
                    </a:p>
                  </a:txBody>
                  <a:tcPr/>
                </a:tc>
              </a:tr>
              <a:tr h="105778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Колледж Петербургской</a:t>
                      </a:r>
                      <a:r>
                        <a:rPr lang="ru-RU" sz="1300" b="1" baseline="0" dirty="0" smtClean="0"/>
                        <a:t> моды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ГАСУ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Пожарно-спасательный</a:t>
                      </a:r>
                    </a:p>
                    <a:p>
                      <a:r>
                        <a:rPr lang="ru-RU" sz="1400" b="1" dirty="0" smtClean="0"/>
                        <a:t>колледж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Российская академия правосудия</a:t>
                      </a:r>
                    </a:p>
                    <a:p>
                      <a:r>
                        <a:rPr lang="ru-RU" sz="1400" b="1" dirty="0" smtClean="0"/>
                        <a:t> (СЗ филиал) 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Рейтинг образовательных учреждений учащихся 9-11кл</a:t>
            </a:r>
            <a:endParaRPr lang="ru-RU" sz="32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1092190"/>
              </p:ext>
            </p:extLst>
          </p:nvPr>
        </p:nvGraphicFramePr>
        <p:xfrm>
          <a:off x="107504" y="962339"/>
          <a:ext cx="8856984" cy="5961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359"/>
                <a:gridCol w="4439625"/>
              </a:tblGrid>
              <a:tr h="720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Название учебного заведения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Средний балл ЕГЭ зачисленных в 2015 году (в расчете на один предмет) </a:t>
                      </a:r>
                    </a:p>
                  </a:txBody>
                  <a:tcPr/>
                </a:tc>
              </a:tr>
              <a:tr h="690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ун-т. (СПбГУ)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88,1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930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Национальный исследовательский ун-т. "Высшая школа экономики", филиал, г. Санкт-Петербург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84.6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690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медицинский ун-т. им. академика И.П. Павлова 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83.2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140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Санкт-Петербургский национальный исследовательский ун-т. информационных технологий, механики и оптики</a:t>
                      </a:r>
                      <a:endParaRPr lang="ru-RU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82,7</a:t>
                      </a:r>
                    </a:p>
                  </a:txBody>
                  <a:tcPr/>
                </a:tc>
              </a:tr>
              <a:tr h="700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ун-т. Технологии и дизайна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82.5</a:t>
                      </a:r>
                    </a:p>
                  </a:txBody>
                  <a:tcPr/>
                </a:tc>
              </a:tr>
              <a:tr h="1024669">
                <a:tc grid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 данным исследования </a:t>
                      </a:r>
                      <a:r>
                        <a:rPr kumimoji="0" lang="ru-RU" sz="12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Качество приема в вузы – 2015» проведенного ВШЭ совместно с 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 «Социальным навигатором» МИА «Россия сегодня»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336704" cy="936104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800" dirty="0" smtClean="0"/>
              <a:t>Результаты приема ВУЗов СПб </a:t>
            </a:r>
            <a:br>
              <a:rPr lang="ru-RU" sz="1800" dirty="0" smtClean="0"/>
            </a:br>
            <a:r>
              <a:rPr lang="ru-RU" sz="1800" dirty="0" smtClean="0"/>
              <a:t>в 2015 года (самый высокий балл ЕГЭ)*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6537183"/>
              </p:ext>
            </p:extLst>
          </p:nvPr>
        </p:nvGraphicFramePr>
        <p:xfrm>
          <a:off x="457200" y="1481138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Название учебного заведения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Средний балл ЕГЭ зачисленных в 2015 году (в расчете на один предмет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</a:t>
                      </a:r>
                    </a:p>
                  </a:txBody>
                  <a:tcPr/>
                </a:tc>
              </a:tr>
              <a:tr h="465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ун-т. морского и речного флота им. адмирала С.О. Макарова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62,3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государственный технологический университет растительных полимеров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морской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техн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ун-т.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59,3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Санкт-Петербургская гос. лесотехническая академия им. С.М. Кирова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59,2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гос. аграрный ун-т.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56,5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491064" cy="10081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Результаты приема ВУЗов СПб </a:t>
            </a:r>
            <a:br>
              <a:rPr lang="ru-RU" sz="1800" dirty="0" smtClean="0"/>
            </a:br>
            <a:r>
              <a:rPr lang="ru-RU" sz="1800" dirty="0" smtClean="0"/>
              <a:t>в 2015 года (самый низкий балл ЕГЭ)*</a:t>
            </a:r>
            <a:endParaRPr lang="ru-RU" sz="18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ru-RU" sz="4200" b="1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17% 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безработных составляет молодёжь в возрасте 16-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4200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   29 лет (</a:t>
            </a: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1 квартал 2015 года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4200" b="1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18,6%  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безработных составляет молодёжь в возрасте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   16-29 лет (</a:t>
            </a: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2 квартал 2015 года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)</a:t>
            </a:r>
          </a:p>
          <a:p>
            <a:pPr>
              <a:lnSpc>
                <a:spcPct val="80000"/>
              </a:lnSpc>
              <a:buNone/>
            </a:pPr>
            <a:endParaRPr lang="ru-RU" sz="4200" b="1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38%  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безработных имеют высшее профессиональное образование (</a:t>
            </a: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1 квартал 2015 года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200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200" b="1" dirty="0" smtClean="0">
                <a:solidFill>
                  <a:srgbClr val="002060"/>
                </a:solidFill>
                <a:latin typeface="+mj-lt"/>
              </a:rPr>
              <a:t>45,7%  </a:t>
            </a:r>
            <a:r>
              <a:rPr lang="ru-RU" sz="4200" dirty="0" smtClean="0">
                <a:solidFill>
                  <a:srgbClr val="002060"/>
                </a:solidFill>
                <a:latin typeface="+mj-lt"/>
              </a:rPr>
              <a:t>безработных имеют высшее профессиональное образование (</a:t>
            </a:r>
            <a:r>
              <a:rPr lang="ru-RU" sz="4200" b="1" dirty="0" smtClean="0">
                <a:solidFill>
                  <a:srgbClr val="002060"/>
                </a:solidFill>
              </a:rPr>
              <a:t>2 квартал 2015 года)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600" b="1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600" b="1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 smtClean="0"/>
              <a:t>Данные с сайта: </a:t>
            </a:r>
            <a:r>
              <a:rPr lang="en-US" sz="3000" dirty="0" smtClean="0"/>
              <a:t>www.r21.spb.ru</a:t>
            </a:r>
            <a:endParaRPr lang="ru-RU" sz="3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600" b="1" dirty="0" smtClean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300" b="1" dirty="0" smtClean="0"/>
              <a:t>Специальности, направления (самые популярные)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Экономика, финансы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Юриспруденция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Связи с общественностью, реклама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Психология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Государственное и муниципальное управление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000" b="1" dirty="0" smtClean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Выпускники каких </a:t>
            </a:r>
            <a:r>
              <a:rPr lang="ru-RU" sz="2000" dirty="0" err="1" smtClean="0"/>
              <a:t>каких</a:t>
            </a:r>
            <a:r>
              <a:rPr lang="ru-RU" sz="2000" dirty="0" smtClean="0"/>
              <a:t> специальностей обращались в АЗН СПб  в 2015 году </a:t>
            </a:r>
            <a:br>
              <a:rPr lang="ru-RU" sz="2000" dirty="0" smtClean="0"/>
            </a:br>
            <a:r>
              <a:rPr lang="ru-RU" sz="2000" dirty="0" smtClean="0"/>
              <a:t>(рейтинг по количеству заявлений)</a:t>
            </a:r>
            <a:endParaRPr lang="ru-RU" sz="20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hcdn.ru/icms/1003823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-1"/>
            <a:ext cx="8990475" cy="652534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652534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Данные с сайта:</a:t>
            </a:r>
            <a:r>
              <a:rPr lang="en-US" dirty="0" smtClean="0"/>
              <a:t> http://career.ru/article/17762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000" dirty="0" smtClean="0"/>
              <a:t>Задачи исследования: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1) Выявить знание родителей о профессиональном выборе детей</a:t>
            </a:r>
          </a:p>
          <a:p>
            <a:r>
              <a:rPr lang="ru-RU" dirty="0" smtClean="0"/>
              <a:t>2) Определить влияние родителей на выбор будущих профессий детей</a:t>
            </a:r>
          </a:p>
          <a:p>
            <a:r>
              <a:rPr lang="ru-RU" dirty="0" smtClean="0"/>
              <a:t>3) Определить предпочтения родителей при выборе отраслей народного хозяйства, подходящих для будущей работы детей </a:t>
            </a:r>
          </a:p>
          <a:p>
            <a:r>
              <a:rPr lang="ru-RU" dirty="0" smtClean="0"/>
              <a:t>4) Уточнить мнение родителей о готовности детей к выбору профессий</a:t>
            </a:r>
          </a:p>
          <a:p>
            <a:r>
              <a:rPr lang="ru-RU" dirty="0" smtClean="0"/>
              <a:t>5) Выявить знание и мнение родителей о мероприятиях по профориентации, проводимых в учреждениях среднего образования, в которых учатся дети </a:t>
            </a:r>
          </a:p>
          <a:p>
            <a:r>
              <a:rPr lang="ru-RU" dirty="0" smtClean="0"/>
              <a:t>6) Определить готовность и характер участия родителей в подготовке детей к труду и выборе профессии</a:t>
            </a:r>
          </a:p>
          <a:p>
            <a:r>
              <a:rPr lang="ru-RU" dirty="0" smtClean="0"/>
              <a:t>7) Уточнить представления родителей о жизненных перспективах детей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Профессиональные планы учащейся молодежи 9,11 классов</a:t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(опрос родителей) </a:t>
            </a:r>
            <a:endParaRPr lang="ru-RU" sz="24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400600"/>
          </a:xfrm>
        </p:spPr>
        <p:txBody>
          <a:bodyPr/>
          <a:lstStyle/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  предоставили </a:t>
            </a: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ОУ Кировского района</a:t>
            </a:r>
          </a:p>
          <a:p>
            <a:pPr algn="ctr"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опросе приняло участие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549 человек: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279 родителей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учащихся 9-х классов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270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родителей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учащихся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11-х классов</a:t>
            </a: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них: 459 женщин, 90 мужчин</a:t>
            </a:r>
          </a:p>
          <a:p>
            <a:pPr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Высшее образование - 49,5%</a:t>
            </a:r>
          </a:p>
          <a:p>
            <a:pPr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Среднее профессиональное- 28,6%</a:t>
            </a:r>
          </a:p>
          <a:p>
            <a:pPr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2815"/>
          <a:ext cx="822960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744"/>
                <a:gridCol w="2376264"/>
                <a:gridCol w="2242592"/>
              </a:tblGrid>
              <a:tr h="857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Варианты ответов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класс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 класс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8473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Выбор еще не сделан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51,6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8473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Профессия выбрана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30,1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35,2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8473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Есть несколько вариантов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18,3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Знание родителей о профессиональном выборе детей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Влияние на выбор будущей профессий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1556789"/>
          <a:ext cx="7992888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1152128"/>
                <a:gridCol w="1170130"/>
                <a:gridCol w="1998222"/>
              </a:tblGrid>
              <a:tr h="67893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Группы влияния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Родители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 9                    11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Учащиеся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Родители (семья, родственники)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65,9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Выбор профессии делает сам ребенок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49,8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55,9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73,5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Друзья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20,4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13,0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68580" marR="68580" marT="0" marB="0"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Учителя в школе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68580" marR="68580" marT="0" marB="0"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/>
                </a:tc>
              </a:tr>
              <a:tr h="678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Психолог (профконсультант)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196754"/>
          <a:ext cx="7920881" cy="5206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1625546"/>
                <a:gridCol w="1326783"/>
              </a:tblGrid>
              <a:tr h="28403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Отрасли 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9 класс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11 класс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Государственная служба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32,2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Информационные технологии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25,9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Промышленность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25,9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промышленность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производство и распределение электроэнергии, газа и воды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7,4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добыча полезных ископаемых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обрабатывающее производство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Культура, искусство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Экономика и финансы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Образование, наука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19,3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Строительство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16,3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Предпринимательство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15,2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Связь, телекоммуникации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14,4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Здравоохранение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13,7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Безопасность и правопорядок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13,0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Военная служба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9,3</a:t>
                      </a:r>
                    </a:p>
                  </a:txBody>
                  <a:tcPr marL="68580" marR="68580" marT="0" marB="0"/>
                </a:tc>
              </a:tr>
              <a:tr h="284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Недвижимость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Предпочтения родителей при выборе отраслей подходящих для будущей работы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464496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Информационный отчет выполнен СПб ГБУ «Центром содействия занятости и профессиональной ориентации молодёжи «ВЕКТОР» по материалам,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предоставленным  образовательными учреждениями Кировского района.</a:t>
            </a:r>
          </a:p>
          <a:p>
            <a:pPr algn="ctr">
              <a:defRPr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Опрос проводился в октябре 201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24745"/>
          <a:ext cx="8712968" cy="5599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8760"/>
                <a:gridCol w="1448510"/>
                <a:gridCol w="1535698"/>
              </a:tblGrid>
              <a:tr h="41844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Мероприятия по профориентации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 класс     %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 класс  %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Уроки по профориентации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Тестирование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Экскурсии в учебные учреждения/ Дни открытых дверей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Встреча класса с представителями учебных учреждений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Посещение образовательных выставок, ярмарок профессий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3,9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Работа психолога (беседы, опросы, тесты)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2,9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Предпрофессиональная подготовка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Экскурсии на предприятия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Посещение образовательных мероприятий (конференции, круглые столы, семинары, собрание)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2,2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Элективные курсы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2,2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Квесты, игры, викторины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1,8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Анкетирование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Встреча класса с родителями-представителями профессий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Встреча со специалистами из центров профориентации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Информационные листовки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Олимпиады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Подготовка к экзаменам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0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Посещение центров профориентации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Какие мероприятия по профориентации проводятся в школе, где учится ребенок? 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56791"/>
          <a:ext cx="822960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48"/>
                <a:gridCol w="1728192"/>
                <a:gridCol w="1954560"/>
              </a:tblGrid>
              <a:tr h="11701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Эффективность мероприятий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 класс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%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11 класс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0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60,6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52,2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0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  <a:r>
                        <a:rPr lang="en-US" sz="28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помогли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29,7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24,1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0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r>
                        <a:rPr lang="en-US" sz="28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помогли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,7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23,7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/>
              <a:t>Помогли ли эти мероприятия Вашему ребенку сделать профессиональный выбор? </a:t>
            </a:r>
            <a:endParaRPr lang="ru-RU" sz="3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4309"/>
          <a:ext cx="8229600" cy="505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2912"/>
                <a:gridCol w="1584176"/>
                <a:gridCol w="1522512"/>
              </a:tblGrid>
              <a:tr h="55211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Варианты ответов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класс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 класс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Обсуждать с ребенком вопросы выбора профессии, поддерживать его инициативы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79,9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79,3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Организовать качественную подготовку к поступлению в ВУЗ (репетиторы, подготовительные курсы и т.д.)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56,6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60,0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Посещать вместе с ребенком Дни открытых дверей в учебных заведениях, образовательные выставки, ярмарки профессий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53,0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54,1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Рассказать о своей профессии, предприятии, потребностях региона в кадрах и т.д.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31,5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39,3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Оплатить обучение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27,6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27,8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Выбор профессии должен осуществляться ребенком самостоятельно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18,3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21,9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Посоветовать обратиться к специалисту (психологу, профконсультанту и пр.)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Участвовать в профориентационной работе школы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Каким образом, по Вашему мнению, могут помочь родители при выборе профессии? 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568952" cy="532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9135"/>
                <a:gridCol w="1574523"/>
                <a:gridCol w="1585294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Жизненные события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класс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 класс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Получения образования</a:t>
                      </a:r>
                      <a:r>
                        <a:rPr lang="ru-RU" sz="1400" baseline="0" dirty="0" smtClean="0"/>
                        <a:t> </a:t>
                      </a:r>
                    </a:p>
                    <a:p>
                      <a:r>
                        <a:rPr lang="ru-RU" sz="1200" baseline="0" dirty="0" smtClean="0"/>
                        <a:t>А) получения образования</a:t>
                      </a:r>
                    </a:p>
                    <a:p>
                      <a:r>
                        <a:rPr lang="ru-RU" sz="1200" baseline="0" dirty="0" smtClean="0"/>
                        <a:t>Б) окончание СУЗа, получение среднего проф.</a:t>
                      </a:r>
                    </a:p>
                    <a:p>
                      <a:r>
                        <a:rPr lang="ru-RU" sz="1200" baseline="0" dirty="0" smtClean="0"/>
                        <a:t>В) окончание ВУЗа, получение высшего проф.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56,6</a:t>
                      </a:r>
                    </a:p>
                    <a:p>
                      <a:pPr algn="ctr"/>
                      <a:r>
                        <a:rPr lang="ru-RU" sz="1400" b="0" dirty="0" smtClean="0"/>
                        <a:t>9,0</a:t>
                      </a:r>
                    </a:p>
                    <a:p>
                      <a:pPr algn="ctr"/>
                      <a:r>
                        <a:rPr lang="ru-RU" sz="1400" b="0" dirty="0" smtClean="0"/>
                        <a:t>2,5</a:t>
                      </a:r>
                    </a:p>
                    <a:p>
                      <a:pPr algn="ctr"/>
                      <a:r>
                        <a:rPr lang="ru-RU" sz="1400" b="0" dirty="0" smtClean="0"/>
                        <a:t>45,2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59,6</a:t>
                      </a:r>
                    </a:p>
                    <a:p>
                      <a:pPr algn="ctr"/>
                      <a:r>
                        <a:rPr lang="ru-RU" sz="1400" b="0" dirty="0" smtClean="0"/>
                        <a:t>8,5</a:t>
                      </a:r>
                    </a:p>
                    <a:p>
                      <a:pPr algn="ctr"/>
                      <a:r>
                        <a:rPr lang="ru-RU" sz="1400" b="1" dirty="0" smtClean="0"/>
                        <a:t>_</a:t>
                      </a:r>
                    </a:p>
                    <a:p>
                      <a:pPr algn="ctr"/>
                      <a:r>
                        <a:rPr lang="ru-RU" sz="1400" b="1" dirty="0" smtClean="0"/>
                        <a:t>51,1</a:t>
                      </a:r>
                      <a:endParaRPr lang="ru-RU" sz="1400" b="1" dirty="0"/>
                    </a:p>
                  </a:txBody>
                  <a:tcPr/>
                </a:tc>
              </a:tr>
              <a:tr h="6787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Трудоустройство</a:t>
                      </a:r>
                    </a:p>
                    <a:p>
                      <a:r>
                        <a:rPr lang="ru-RU" sz="1200" dirty="0" smtClean="0"/>
                        <a:t>А) трудоустройство</a:t>
                      </a:r>
                    </a:p>
                    <a:p>
                      <a:r>
                        <a:rPr lang="ru-RU" sz="1200" dirty="0" smtClean="0"/>
                        <a:t>Б) </a:t>
                      </a:r>
                      <a:r>
                        <a:rPr lang="ru-RU" sz="1200" dirty="0" smtClean="0"/>
                        <a:t>трудоустройство по специальности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49,8</a:t>
                      </a:r>
                    </a:p>
                    <a:p>
                      <a:pPr algn="ctr"/>
                      <a:r>
                        <a:rPr lang="ru-RU" sz="1400" b="0" dirty="0" smtClean="0"/>
                        <a:t>37,6</a:t>
                      </a:r>
                    </a:p>
                    <a:p>
                      <a:pPr algn="ctr"/>
                      <a:r>
                        <a:rPr lang="ru-RU" sz="1400" b="0" dirty="0" smtClean="0"/>
                        <a:t>12,2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53,3</a:t>
                      </a:r>
                    </a:p>
                    <a:p>
                      <a:pPr algn="ctr"/>
                      <a:r>
                        <a:rPr lang="ru-RU" sz="1400" b="0" dirty="0" smtClean="0"/>
                        <a:t>40,7</a:t>
                      </a:r>
                    </a:p>
                    <a:p>
                      <a:pPr algn="ctr"/>
                      <a:r>
                        <a:rPr lang="ru-RU" sz="1400" b="0" dirty="0" smtClean="0"/>
                        <a:t>12,6</a:t>
                      </a:r>
                      <a:endParaRPr lang="ru-RU" sz="1400" b="0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семьи (брак)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32,6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45,2</a:t>
                      </a:r>
                      <a:endParaRPr lang="ru-RU" sz="1600" b="1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Окончание школы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18,3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7,8</a:t>
                      </a:r>
                      <a:endParaRPr lang="ru-RU" sz="1600" b="1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Достойная зарплата, достаток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13,0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Рождение детей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8,2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22,6</a:t>
                      </a:r>
                      <a:endParaRPr lang="ru-RU" sz="1600" b="1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квартиры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7,9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13,0</a:t>
                      </a:r>
                      <a:endParaRPr lang="ru-RU" sz="1600" b="1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Продвижение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по карьерной</a:t>
                      </a:r>
                      <a:r>
                        <a:rPr lang="ru-RU" sz="1600" baseline="0" dirty="0" smtClean="0"/>
                        <a:t> лестнице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8,2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12,6</a:t>
                      </a:r>
                      <a:endParaRPr lang="ru-RU" sz="1600" b="1" dirty="0"/>
                    </a:p>
                  </a:txBody>
                  <a:tcPr/>
                </a:tc>
              </a:tr>
              <a:tr h="4303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Профессиональное развитие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4,7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7,4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Представьте, что прошло десять лет. Какие пять наиболее важных событий произошли в жизни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Вашего </a:t>
            </a:r>
            <a:r>
              <a:rPr lang="ru-RU" sz="2000" dirty="0" smtClean="0"/>
              <a:t>ребенка?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4782"/>
          <a:ext cx="8229600" cy="4536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2"/>
                <a:gridCol w="1368152"/>
                <a:gridCol w="1378496"/>
              </a:tblGrid>
              <a:tr h="11341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Варианты ответов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класс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 класс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4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64,9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67,0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4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18,5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4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14,4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Связываете ли Вы жизненные планы своего ребенка с регионом, в котором проживаете? </a:t>
            </a:r>
            <a:endParaRPr lang="ru-R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Консультации психолога по выбору профессии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 </a:t>
            </a:r>
            <a:r>
              <a:rPr lang="ru-RU" sz="2400" dirty="0" smtClean="0">
                <a:solidFill>
                  <a:schemeClr val="tx2"/>
                </a:solidFill>
              </a:rPr>
              <a:t>314-72-45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Консультации психолога и врача по выбору профессии.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  </a:t>
            </a:r>
            <a:r>
              <a:rPr lang="ru-RU" sz="2400" dirty="0" smtClean="0">
                <a:solidFill>
                  <a:schemeClr val="tx2"/>
                </a:solidFill>
              </a:rPr>
              <a:t>315-32-13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Лекции для учащихся и родителей, профориентационные  экскурсии.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 </a:t>
            </a:r>
            <a:r>
              <a:rPr lang="ru-RU" sz="2400" dirty="0" smtClean="0">
                <a:solidFill>
                  <a:schemeClr val="tx2"/>
                </a:solidFill>
              </a:rPr>
              <a:t>571-03-13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Адрес: Вознесенский пр., д. 25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БЛАГОДАРЮ ЗА ВНИМАНИЕ!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 содействия занятости и профессиональной ориентации молодежи «ВЕКТОР»</a:t>
            </a:r>
            <a:endParaRPr lang="ru-RU" sz="22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5"/>
          </a:xfrm>
        </p:spPr>
        <p:txBody>
          <a:bodyPr/>
          <a:lstStyle/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 о профессиональных намерениях</a:t>
            </a: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предоставили 34 ОУ Кировского района</a:t>
            </a: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опросе приняло участие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1451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школьников: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891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учащихся 9-х классов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560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учащихся 11-х классов</a:t>
            </a: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них: 7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девушек,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736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юношей</a:t>
            </a:r>
          </a:p>
          <a:p>
            <a:endParaRPr lang="ru-RU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9603176"/>
              </p:ext>
            </p:extLst>
          </p:nvPr>
        </p:nvGraphicFramePr>
        <p:xfrm>
          <a:off x="323528" y="1556792"/>
          <a:ext cx="83529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404664"/>
            <a:ext cx="5832648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профессии / специальности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821805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274638"/>
            <a:ext cx="5904656" cy="99412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профессии / специальности</a:t>
            </a:r>
            <a:endParaRPr lang="ru-RU" sz="28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0"/>
            <a:ext cx="6480720" cy="155679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дальнейшего образовательного маршрута учащихся 9 классов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54334"/>
              </p:ext>
            </p:extLst>
          </p:nvPr>
        </p:nvGraphicFramePr>
        <p:xfrm>
          <a:off x="457200" y="1481138"/>
          <a:ext cx="8229600" cy="353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304256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Варианты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образовательного маршрута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10-11 класс</a:t>
                      </a:r>
                    </a:p>
                    <a:p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</a:t>
                      </a:r>
                    </a:p>
                    <a:p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выбрано</a:t>
                      </a:r>
                    </a:p>
                    <a:p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Всего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891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человек)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2597015"/>
              </p:ext>
            </p:extLst>
          </p:nvPr>
        </p:nvGraphicFramePr>
        <p:xfrm>
          <a:off x="457200" y="1481138"/>
          <a:ext cx="8229600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образовательного маршрута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ВПО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 выбрано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Всего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560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человек)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76,8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696744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дальнейшего образовательного маршрута учащихся 11 классов</a:t>
            </a:r>
            <a:endParaRPr lang="ru-RU" sz="28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3262143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232248"/>
                <a:gridCol w="504056"/>
                <a:gridCol w="2016224"/>
                <a:gridCol w="720080"/>
                <a:gridCol w="2170584"/>
              </a:tblGrid>
              <a:tr h="370840">
                <a:tc rowSpan="10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 201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-201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 Инженерно-тех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 2014-2015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Гуманитарные</a:t>
                      </a:r>
                      <a:endParaRPr lang="ru-RU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 2009-2010</a:t>
                      </a:r>
                    </a:p>
                    <a:p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Гуманитарные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2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Гуманитарные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Инженерно-тех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Инженерно-техн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3 Медицина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Экономика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Экономика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4 </a:t>
                      </a:r>
                      <a:r>
                        <a:rPr lang="ru-RU" sz="1600" b="0" dirty="0" err="1" smtClean="0"/>
                        <a:t>Сф.культуры</a:t>
                      </a:r>
                      <a:r>
                        <a:rPr lang="ru-RU" sz="1600" b="0" dirty="0" smtClean="0"/>
                        <a:t> 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МЧС/МВД/</a:t>
                      </a:r>
                      <a:r>
                        <a:rPr lang="ru-RU" sz="1600" dirty="0" err="1" smtClean="0"/>
                        <a:t>Воен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5 </a:t>
                      </a:r>
                      <a:r>
                        <a:rPr lang="ru-RU" sz="1600" b="0" dirty="0" err="1" smtClean="0"/>
                        <a:t>Инфор.технолог</a:t>
                      </a:r>
                      <a:endParaRPr lang="ru-RU" sz="1600" b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МЧС/МВД/</a:t>
                      </a:r>
                      <a:r>
                        <a:rPr lang="ru-RU" sz="1600" dirty="0" err="1" smtClean="0"/>
                        <a:t>Воен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6 МЧС/МВД/</a:t>
                      </a:r>
                      <a:r>
                        <a:rPr lang="ru-RU" sz="1600" b="0" dirty="0" err="1" smtClean="0"/>
                        <a:t>Воен</a:t>
                      </a:r>
                      <a:endParaRPr lang="ru-RU" sz="1600" b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Управление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Сф.культуры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7 Управление 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Инфор.технолог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Управление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8 Экономика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Сф.культуры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Инф.технололог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9 Сф.обслуживания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Сф.обслуживания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Сф.обслуживания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10 Наука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Наука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Наука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выборов учащихся по группам профессий/специальностей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814489"/>
          <a:ext cx="8208912" cy="546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3982"/>
                <a:gridCol w="1109311"/>
                <a:gridCol w="2941247"/>
                <a:gridCol w="904372"/>
              </a:tblGrid>
              <a:tr h="374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Рейтинг профессий 9-класса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профессий 11-класса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9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Врач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12,9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 (разные направления)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17,2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72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IT-специалист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8,1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IT-специалист (разные направления)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9,2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10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Инженер (разные направления)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5,9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Экономист 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7,7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90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Повар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4,7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(разные направления)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5,5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72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Психолог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3,5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Менеджер (разные направления)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4,8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49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Спасатель МЧС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3,3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Юрист (разные направления)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4,2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10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Переводчик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2,7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3,3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10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Дизайнер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2,5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Дизайнер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2,8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968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Менеджер (разные направления)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2,5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Переводчик</a:t>
                      </a: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2,8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9917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Юрист (разные направления)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Военный 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2,3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2,3 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Журналист, физик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2,4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922</TotalTime>
  <Words>1422</Words>
  <Application>Microsoft Office PowerPoint</Application>
  <PresentationFormat>Экран (4:3)</PresentationFormat>
  <Paragraphs>514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Профессиональные намерения учащихся 9-х , 11-х классов ОУ Кировского района  2015-2016 уч.год</vt:lpstr>
      <vt:lpstr>Слайд 2</vt:lpstr>
      <vt:lpstr>Слайд 3</vt:lpstr>
      <vt:lpstr>Выбор профессии / специальности</vt:lpstr>
      <vt:lpstr> Выбор профессии / специальности</vt:lpstr>
      <vt:lpstr> Выбор дальнейшего образовательного маршрута учащихся 9 классов  </vt:lpstr>
      <vt:lpstr>Выбор дальнейшего образовательного маршрута учащихся 11 классов</vt:lpstr>
      <vt:lpstr>Распределение выборов учащихся по группам профессий/специальностей</vt:lpstr>
      <vt:lpstr>Слайд 9</vt:lpstr>
      <vt:lpstr>Рейтинг образовательных учреждений учащихся 9-11кл</vt:lpstr>
      <vt:lpstr> Результаты приема ВУЗов СПб  в 2015 года (самый высокий балл ЕГЭ)*  </vt:lpstr>
      <vt:lpstr>Результаты приема ВУЗов СПб  в 2015 года (самый низкий балл ЕГЭ)*</vt:lpstr>
      <vt:lpstr>Выпускники каких каких специальностей обращались в АЗН СПб  в 2015 году  (рейтинг по количеству заявлений)</vt:lpstr>
      <vt:lpstr>Слайд 14</vt:lpstr>
      <vt:lpstr>Профессиональные планы учащейся молодежи 9,11 классов (опрос родителей) </vt:lpstr>
      <vt:lpstr>Слайд 16</vt:lpstr>
      <vt:lpstr>Знание родителей о профессиональном выборе детей</vt:lpstr>
      <vt:lpstr> Влияние на выбор будущей профессий </vt:lpstr>
      <vt:lpstr>Предпочтения родителей при выборе отраслей подходящих для будущей работы </vt:lpstr>
      <vt:lpstr>Какие мероприятия по профориентации проводятся в школе, где учится ребенок? </vt:lpstr>
      <vt:lpstr> Помогли ли эти мероприятия Вашему ребенку сделать профессиональный выбор? </vt:lpstr>
      <vt:lpstr>Каким образом, по Вашему мнению, могут помочь родители при выборе профессии? </vt:lpstr>
      <vt:lpstr>Представьте, что прошло десять лет. Какие пять наиболее важных событий произошли в жизни  Вашего ребенка? </vt:lpstr>
      <vt:lpstr>Связываете ли Вы жизненные планы своего ребенка с регионом, в котором проживаете? </vt:lpstr>
      <vt:lpstr>Центр содействия занятости и профессиональной ориентации молодежи «ВЕКТОР»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«Профессиональные намерения учащихся 9-х , 11-х классов ОУ Кировского района на</dc:title>
  <dc:creator>Бойкова</dc:creator>
  <cp:lastModifiedBy>Бойкова</cp:lastModifiedBy>
  <cp:revision>139</cp:revision>
  <dcterms:created xsi:type="dcterms:W3CDTF">2014-11-27T11:30:55Z</dcterms:created>
  <dcterms:modified xsi:type="dcterms:W3CDTF">2015-11-13T11:35:55Z</dcterms:modified>
</cp:coreProperties>
</file>