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4"/>
  </p:notesMasterIdLst>
  <p:sldIdLst>
    <p:sldId id="310" r:id="rId2"/>
    <p:sldId id="321" r:id="rId3"/>
    <p:sldId id="347" r:id="rId4"/>
    <p:sldId id="293" r:id="rId5"/>
    <p:sldId id="336" r:id="rId6"/>
    <p:sldId id="339" r:id="rId7"/>
    <p:sldId id="341" r:id="rId8"/>
    <p:sldId id="331" r:id="rId9"/>
    <p:sldId id="343" r:id="rId10"/>
    <p:sldId id="351" r:id="rId11"/>
    <p:sldId id="352" r:id="rId12"/>
    <p:sldId id="272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00000"/>
    <a:srgbClr val="FF9933"/>
    <a:srgbClr val="FFCC66"/>
    <a:srgbClr val="663300"/>
    <a:srgbClr val="923B00"/>
    <a:srgbClr val="FFD581"/>
    <a:srgbClr val="FFE4AF"/>
    <a:srgbClr val="FF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 autoAdjust="0"/>
  </p:normalViewPr>
  <p:slideViewPr>
    <p:cSldViewPr>
      <p:cViewPr varScale="1">
        <p:scale>
          <a:sx n="81" d="100"/>
          <a:sy n="81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80399-3B7F-4F8F-B35D-DA57589CC409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FB62A-A1E5-4CEE-83BE-D31E497FB1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44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0D777-F06E-4E03-8F99-AC295D040CA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0425"/>
            <a:ext cx="7270576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000" b="1" kern="1200" cap="al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57926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5EAA8-8728-4158-9D05-D5572B0BB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242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6E28B-65BE-45E5-96EB-CD25A36468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800" b="1" kern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D881D-854C-4EE4-89A5-1F60BC5AFF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800" b="1" kern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D65A2-F935-47C4-A281-448F3FE1C1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A36BB-7748-40F7-850B-C9305E7762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3273003"/>
            <a:ext cx="7091065" cy="1362075"/>
          </a:xfrm>
        </p:spPr>
        <p:txBody>
          <a:bodyPr anchor="t">
            <a:normAutofit/>
          </a:bodyPr>
          <a:lstStyle>
            <a:lvl1pPr algn="ctr">
              <a:defRPr sz="3000" b="1" cap="all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7" y="1772816"/>
            <a:ext cx="7091065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AA943-85DF-4BCC-9888-C5CCF7F215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3273003"/>
            <a:ext cx="7091065" cy="1362075"/>
          </a:xfrm>
        </p:spPr>
        <p:txBody>
          <a:bodyPr anchor="t">
            <a:normAutofit/>
          </a:bodyPr>
          <a:lstStyle>
            <a:lvl1pPr algn="ctr">
              <a:defRPr sz="3000" b="1" cap="all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7" y="1772816"/>
            <a:ext cx="7091065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59C8E-284F-4A11-AF4C-D24AECEF0D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800" b="1" kern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08920"/>
            <a:ext cx="4038600" cy="34172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B1651-51C5-4CA9-A0E1-BB85F33670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800" b="1" kern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36912"/>
            <a:ext cx="4040188" cy="64807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356992"/>
            <a:ext cx="4040188" cy="276917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636912"/>
            <a:ext cx="4041775" cy="64807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356991"/>
            <a:ext cx="4041775" cy="276917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BAEB7-FDE4-4892-AD8E-D2F18BC0C0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800" b="1" kern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C2D1E-D66A-4643-A565-5F2C918628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1B024-BB8D-4E62-864C-D42B9EA958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FB455-862E-4DAA-A675-2B62C3C8EB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8219256" cy="3456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E59C8E-284F-4A11-AF4C-D24AECEF0D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2800" b="1" kern="1200" dirty="0" smtClean="0">
          <a:solidFill>
            <a:schemeClr val="accent3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gif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gif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371600"/>
            <a:ext cx="7162800" cy="511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6600"/>
                </a:solidFill>
              </a:rPr>
              <a:t>Обучающая компания «Бета-версия» </a:t>
            </a:r>
          </a:p>
          <a:p>
            <a:pPr algn="ctr"/>
            <a:r>
              <a:rPr lang="ru-RU" sz="2400" b="1" dirty="0" smtClean="0">
                <a:solidFill>
                  <a:srgbClr val="FF6600"/>
                </a:solidFill>
              </a:rPr>
              <a:t>8 лет на рынке образовательных услуг</a:t>
            </a:r>
          </a:p>
          <a:p>
            <a:pPr algn="ctr"/>
            <a:endParaRPr lang="ru-RU" sz="2400" b="1" dirty="0" smtClean="0">
              <a:solidFill>
                <a:srgbClr val="FF6600"/>
              </a:solidFill>
            </a:endParaRPr>
          </a:p>
          <a:p>
            <a:pPr algn="ctr"/>
            <a:endParaRPr lang="ru-RU" sz="2400" b="1" dirty="0" smtClean="0">
              <a:solidFill>
                <a:srgbClr val="FF6600"/>
              </a:solidFill>
            </a:endParaRPr>
          </a:p>
          <a:p>
            <a:pPr algn="ctr"/>
            <a:endParaRPr lang="ru-RU" sz="2400" b="1" dirty="0" smtClean="0">
              <a:solidFill>
                <a:srgbClr val="FF6600"/>
              </a:solidFill>
            </a:endParaRPr>
          </a:p>
          <a:p>
            <a:pPr algn="ctr"/>
            <a:endParaRPr lang="ru-RU" sz="2400" b="1" dirty="0" smtClean="0">
              <a:solidFill>
                <a:srgbClr val="FF6600"/>
              </a:solidFill>
            </a:endParaRPr>
          </a:p>
          <a:p>
            <a:pPr algn="ctr"/>
            <a:endParaRPr lang="ru-RU" sz="2400" b="1" dirty="0" smtClean="0">
              <a:solidFill>
                <a:srgbClr val="FF6600"/>
              </a:solidFill>
            </a:endParaRPr>
          </a:p>
          <a:p>
            <a:pPr algn="ctr"/>
            <a:r>
              <a:rPr lang="ru-RU" dirty="0" smtClean="0">
                <a:solidFill>
                  <a:srgbClr val="663300"/>
                </a:solidFill>
              </a:rPr>
              <a:t> </a:t>
            </a:r>
          </a:p>
          <a:p>
            <a:pPr algn="ctr"/>
            <a:endParaRPr lang="ru-RU" sz="2400" b="1" dirty="0" smtClean="0">
              <a:solidFill>
                <a:srgbClr val="FF6600"/>
              </a:solidFill>
            </a:endParaRPr>
          </a:p>
          <a:p>
            <a:pPr algn="ctr"/>
            <a:endParaRPr lang="ru-RU" sz="2400" b="1" dirty="0" smtClean="0">
              <a:solidFill>
                <a:srgbClr val="FF66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6600"/>
                </a:solidFill>
              </a:rPr>
              <a:t>Основные направления деятельности:</a:t>
            </a:r>
          </a:p>
          <a:p>
            <a:pPr marL="1238400" lvl="2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dirty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Планирование и построение карьеры</a:t>
            </a:r>
          </a:p>
          <a:p>
            <a:pPr marL="1238400" lvl="2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Краткосрочные </a:t>
            </a:r>
            <a:r>
              <a:rPr lang="ru-RU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программы бизнес-обучения</a:t>
            </a:r>
          </a:p>
          <a:p>
            <a:pPr marL="324000" indent="-324000" algn="ctr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endParaRPr lang="ru-RU" sz="1500" dirty="0" smtClean="0">
              <a:solidFill>
                <a:srgbClr val="663300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49" name="Picture 1" descr="Z:\РЕКЛАМА\Даша\Круглый стол\КС презентация 08.11.2012\бета.jpg"/>
          <p:cNvPicPr>
            <a:picLocks noChangeAspect="1" noChangeArrowheads="1"/>
          </p:cNvPicPr>
          <p:nvPr/>
        </p:nvPicPr>
        <p:blipFill>
          <a:blip r:embed="rId3" cstate="print"/>
          <a:srcRect l="12295" r="13934"/>
          <a:stretch>
            <a:fillRect/>
          </a:stretch>
        </p:blipFill>
        <p:spPr bwMode="auto">
          <a:xfrm>
            <a:off x="6248400" y="2362200"/>
            <a:ext cx="2248523" cy="2286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Z:\РЕКЛАМА\Даша\Круглый стол\КС презентация 08.11.2012\z_3e4d11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362200"/>
            <a:ext cx="1524000" cy="1143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Z:\РЕКЛАМА\Даша\Круглый стол\КС презентация 08.11.2012\x_adaad770.jpg"/>
          <p:cNvPicPr>
            <a:picLocks noChangeAspect="1" noChangeArrowheads="1"/>
          </p:cNvPicPr>
          <p:nvPr/>
        </p:nvPicPr>
        <p:blipFill>
          <a:blip r:embed="rId5" cstate="print"/>
          <a:srcRect b="13333"/>
          <a:stretch>
            <a:fillRect/>
          </a:stretch>
        </p:blipFill>
        <p:spPr bwMode="auto">
          <a:xfrm>
            <a:off x="2667000" y="3657600"/>
            <a:ext cx="1524000" cy="990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Z:\РЕКЛАМА\Даша\Круглый стол\КС презентация 08.11.2012\z_0d028b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362200"/>
            <a:ext cx="1524000" cy="1143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Z:\РЕКЛАМА\Даша\Круглый стол\КС презентация 08.11.2012\x_f1683f48.jpg"/>
          <p:cNvPicPr>
            <a:picLocks noChangeAspect="1" noChangeArrowheads="1"/>
          </p:cNvPicPr>
          <p:nvPr/>
        </p:nvPicPr>
        <p:blipFill>
          <a:blip r:embed="rId7" cstate="print"/>
          <a:srcRect t="13333"/>
          <a:stretch>
            <a:fillRect/>
          </a:stretch>
        </p:blipFill>
        <p:spPr bwMode="auto">
          <a:xfrm>
            <a:off x="914400" y="3657600"/>
            <a:ext cx="1524000" cy="990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Z:\РЕКЛАМА\Даша\Круглый стол\КС презентация 08.11.2012\1.jpg"/>
          <p:cNvPicPr>
            <a:picLocks noChangeAspect="1" noChangeArrowheads="1"/>
          </p:cNvPicPr>
          <p:nvPr/>
        </p:nvPicPr>
        <p:blipFill>
          <a:blip r:embed="rId8" cstate="print"/>
          <a:srcRect r="12069" b="16666"/>
          <a:stretch>
            <a:fillRect/>
          </a:stretch>
        </p:blipFill>
        <p:spPr bwMode="auto">
          <a:xfrm>
            <a:off x="4402192" y="2362200"/>
            <a:ext cx="1608083" cy="1143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Z:\РЕКЛАМА\Даша\Круглый стол\КС презентация 08.11.2012\V2R5L8Uh1ok.jpg"/>
          <p:cNvPicPr>
            <a:picLocks noChangeAspect="1" noChangeArrowheads="1"/>
          </p:cNvPicPr>
          <p:nvPr/>
        </p:nvPicPr>
        <p:blipFill>
          <a:blip r:embed="rId9" cstate="print"/>
          <a:srcRect l="4520" t="15911"/>
          <a:stretch>
            <a:fillRect/>
          </a:stretch>
        </p:blipFill>
        <p:spPr bwMode="auto">
          <a:xfrm>
            <a:off x="4410075" y="3657600"/>
            <a:ext cx="1609725" cy="990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3896" y="1371601"/>
            <a:ext cx="27762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eaLnBrk="0" hangingPunct="0">
              <a:buClr>
                <a:srgbClr val="FF6600"/>
              </a:buClr>
              <a:buSzPct val="110000"/>
              <a:tabLst>
                <a:tab pos="989013" algn="l"/>
              </a:tabLst>
              <a:defRPr/>
            </a:pPr>
            <a:r>
              <a:rPr lang="ru-RU" sz="2200" b="1" cap="all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НАШИ ПАРТНЕРЫ</a:t>
            </a:r>
            <a:endParaRPr lang="ru-RU" sz="2200" b="1" cap="all" dirty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1802488"/>
            <a:ext cx="7924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rgbClr val="FF6600"/>
                </a:solidFill>
              </a:rPr>
              <a:t>Школы:</a:t>
            </a:r>
            <a:endParaRPr lang="ru-RU" sz="1400" b="1" dirty="0">
              <a:solidFill>
                <a:srgbClr val="FF6600"/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№ 4 № 14 № 15 № 17 № 38 № 43 № 44 № 46 № 48 № 50 № 55 № 58 № 60 № 79 № 80 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89 № 96 № 98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106 № 109 № 113 № 120 № 122 № 129 № 135 № 136 № 139 № 145 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167 № 189  № 193 № 197 № 201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210 № 221 № 224 № 227 № 233 № 242 № 249  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264 № 283 № 298 № 302 № 312 № 313 № 320 №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340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349 № 351 № 352 № 362 № 403 № 457  № 463 № 468 № 473 № 483 № 491 № 553 № 554 № 555 № 558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564 № 578 № 579 № 582 № 583 № 595 № 597 № 599 № 618 № 625 № 667 № 3 (г. Всеволожск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6 (г. Всеволожск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cap="all" dirty="0">
                <a:solidFill>
                  <a:srgbClr val="FF6600"/>
                </a:solidFill>
              </a:rPr>
              <a:t>Гимназии:</a:t>
            </a:r>
            <a:endParaRPr lang="ru-RU" sz="1400" b="1" dirty="0">
              <a:solidFill>
                <a:srgbClr val="FF6600"/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№ 32 № 42 № 49 № 52 № 63 № 66 № 85 № 191 № 192 № 272 № 399 </a:t>
            </a:r>
            <a:endParaRPr lang="en-US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cap="all" dirty="0">
                <a:solidFill>
                  <a:srgbClr val="FF6600"/>
                </a:solidFill>
              </a:rPr>
              <a:t>Лицеи:</a:t>
            </a:r>
            <a:endParaRPr lang="ru-RU" sz="1400" b="1" dirty="0">
              <a:solidFill>
                <a:srgbClr val="FF6600"/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№ 64 № 101 № 126 № 265 № 378 №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486</a:t>
            </a:r>
            <a:endParaRPr lang="en-US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800" b="1" dirty="0" smtClean="0"/>
          </a:p>
          <a:p>
            <a:endParaRPr lang="ru-RU" sz="800" b="1" dirty="0"/>
          </a:p>
          <a:p>
            <a:r>
              <a:rPr lang="ru-RU" sz="1400" b="1" cap="all" dirty="0" smtClean="0">
                <a:solidFill>
                  <a:srgbClr val="FF6600"/>
                </a:solidFill>
              </a:rPr>
              <a:t>Частные школы:</a:t>
            </a:r>
            <a:r>
              <a:rPr lang="en-US" sz="1400" b="1" cap="all" dirty="0" smtClean="0">
                <a:solidFill>
                  <a:srgbClr val="FF6600"/>
                </a:solidFill>
              </a:rPr>
              <a:t>  			</a:t>
            </a:r>
            <a:r>
              <a:rPr lang="ru-RU" sz="1400" b="1" cap="all" dirty="0" smtClean="0">
                <a:solidFill>
                  <a:srgbClr val="FF6600"/>
                </a:solidFill>
              </a:rPr>
              <a:t>Центры </a:t>
            </a:r>
            <a:r>
              <a:rPr lang="ru-RU" sz="1400" b="1" cap="all" dirty="0">
                <a:solidFill>
                  <a:srgbClr val="FF6600"/>
                </a:solidFill>
              </a:rPr>
              <a:t>образования:</a:t>
            </a:r>
            <a:endParaRPr lang="ru-RU" sz="1400" b="1" dirty="0">
              <a:solidFill>
                <a:srgbClr val="FF6600"/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Паскаль Лицей»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				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633 № 650 (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</a:rPr>
              <a:t>г.Пушкин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Школа-сад «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</a:rPr>
              <a:t>Менахем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3896" y="1447800"/>
            <a:ext cx="277620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ctr" eaLnBrk="0" hangingPunct="0">
              <a:buClr>
                <a:srgbClr val="FF6600"/>
              </a:buClr>
              <a:buSzPct val="110000"/>
              <a:tabLst>
                <a:tab pos="989013" algn="l"/>
              </a:tabLst>
              <a:defRPr/>
            </a:pPr>
            <a:r>
              <a:rPr lang="ru-RU" sz="2200" b="1" cap="all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НАШИ ПАРТНЕРЫ</a:t>
            </a:r>
            <a:endParaRPr lang="ru-RU" sz="2200" b="1" cap="all" dirty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9" name="Picture 3" descr="Z:\РЕКЛАМА\Даша\Картинки\Лого ВУЗы\c33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78687"/>
            <a:ext cx="786221" cy="782903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6" name="Picture 10" descr="Z:\РЕКЛАМА\Даша\Картинки\Лого ВУЗы\ПГУП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554" y="1934696"/>
            <a:ext cx="804582" cy="762000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13" name="Picture 17" descr="Z:\РЕКЛАМА\Даша\Картинки\Лого ВУЗы\СПбГУТД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51678" y="2008518"/>
            <a:ext cx="711199" cy="728336"/>
          </a:xfrm>
          <a:prstGeom prst="rect">
            <a:avLst/>
          </a:prstGeom>
          <a:noFill/>
          <a:effectLst>
            <a:outerShdw blurRad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15" name="Picture 19" descr="Z:\РЕКЛАМА\Даша\Картинки\Лого ВУЗы\СИРА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030889"/>
            <a:ext cx="863598" cy="808577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рхг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62565" y="4843171"/>
            <a:ext cx="381000" cy="782140"/>
          </a:xfrm>
          <a:prstGeom prst="rect">
            <a:avLst/>
          </a:prstGeom>
        </p:spPr>
      </p:pic>
      <p:pic>
        <p:nvPicPr>
          <p:cNvPr id="22" name="Рисунок 21" descr="логотип СЗТУ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110" y="3839466"/>
            <a:ext cx="1066800" cy="736084"/>
          </a:xfrm>
          <a:prstGeom prst="rect">
            <a:avLst/>
          </a:prstGeom>
        </p:spPr>
      </p:pic>
      <p:pic>
        <p:nvPicPr>
          <p:cNvPr id="23" name="Рисунок 22" descr="ргпу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7390" y="2916139"/>
            <a:ext cx="791800" cy="740333"/>
          </a:xfrm>
          <a:prstGeom prst="rect">
            <a:avLst/>
          </a:prstGeom>
        </p:spPr>
      </p:pic>
      <p:pic>
        <p:nvPicPr>
          <p:cNvPr id="24" name="Рисунок 23" descr="rn_QlqErwN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2467" y="3839466"/>
            <a:ext cx="1027416" cy="685800"/>
          </a:xfrm>
          <a:prstGeom prst="rect">
            <a:avLst/>
          </a:prstGeom>
        </p:spPr>
      </p:pic>
      <p:pic>
        <p:nvPicPr>
          <p:cNvPr id="25" name="Рисунок 24" descr="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69654" y="3990554"/>
            <a:ext cx="685800" cy="852617"/>
          </a:xfrm>
          <a:prstGeom prst="rect">
            <a:avLst/>
          </a:prstGeom>
        </p:spPr>
      </p:pic>
      <p:pic>
        <p:nvPicPr>
          <p:cNvPr id="27" name="Рисунок 26" descr="Untitled-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0941" y="3710302"/>
            <a:ext cx="1288474" cy="914400"/>
          </a:xfrm>
          <a:prstGeom prst="rect">
            <a:avLst/>
          </a:prstGeom>
        </p:spPr>
      </p:pic>
      <p:pic>
        <p:nvPicPr>
          <p:cNvPr id="21" name="Рисунок 20" descr="спбгпу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47228" y="1823390"/>
            <a:ext cx="810260" cy="838200"/>
          </a:xfrm>
          <a:prstGeom prst="rect">
            <a:avLst/>
          </a:prstGeom>
        </p:spPr>
      </p:pic>
      <p:pic>
        <p:nvPicPr>
          <p:cNvPr id="26" name="Рисунок 25" descr="СПбГЭУ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04609" y="3880223"/>
            <a:ext cx="838200" cy="814655"/>
          </a:xfrm>
          <a:prstGeom prst="rect">
            <a:avLst/>
          </a:prstGeom>
        </p:spPr>
      </p:pic>
      <p:pic>
        <p:nvPicPr>
          <p:cNvPr id="28" name="Рисунок 27" descr="вма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76600" y="2979471"/>
            <a:ext cx="685800" cy="740333"/>
          </a:xfrm>
          <a:prstGeom prst="rect">
            <a:avLst/>
          </a:prstGeom>
        </p:spPr>
      </p:pic>
      <p:pic>
        <p:nvPicPr>
          <p:cNvPr id="29" name="Рисунок 28" descr="logo спбгууэ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54471" y="1934696"/>
            <a:ext cx="733425" cy="733425"/>
          </a:xfrm>
          <a:prstGeom prst="rect">
            <a:avLst/>
          </a:prstGeom>
        </p:spPr>
      </p:pic>
      <p:pic>
        <p:nvPicPr>
          <p:cNvPr id="30" name="Рисунок 29" descr="spbgti_log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30042" y="4843171"/>
            <a:ext cx="554936" cy="762000"/>
          </a:xfrm>
          <a:prstGeom prst="rect">
            <a:avLst/>
          </a:prstGeom>
        </p:spPr>
      </p:pic>
      <p:pic>
        <p:nvPicPr>
          <p:cNvPr id="31" name="Рисунок 30" descr="спбмси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67200" y="2916139"/>
            <a:ext cx="1066800" cy="794730"/>
          </a:xfrm>
          <a:prstGeom prst="rect">
            <a:avLst/>
          </a:prstGeom>
        </p:spPr>
      </p:pic>
      <p:pic>
        <p:nvPicPr>
          <p:cNvPr id="32" name="Рисунок 31" descr="ниу вшэ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926821" y="1966858"/>
            <a:ext cx="786057" cy="781050"/>
          </a:xfrm>
          <a:prstGeom prst="rect">
            <a:avLst/>
          </a:prstGeom>
        </p:spPr>
      </p:pic>
      <p:pic>
        <p:nvPicPr>
          <p:cNvPr id="33" name="Рисунок 32" descr="реавиз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454484" y="4890664"/>
            <a:ext cx="533400" cy="638086"/>
          </a:xfrm>
          <a:prstGeom prst="rect">
            <a:avLst/>
          </a:prstGeom>
        </p:spPr>
      </p:pic>
      <p:pic>
        <p:nvPicPr>
          <p:cNvPr id="1026" name="Picture 2" descr="Z:\ВУЗЫ и СПО\ВУЗЫ\РЕКЛАМОДАТЕЛИ 2016\Горный\макет\Горный_герб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33600" y="2753200"/>
            <a:ext cx="714380" cy="922866"/>
          </a:xfrm>
          <a:prstGeom prst="rect">
            <a:avLst/>
          </a:prstGeom>
          <a:noFill/>
        </p:spPr>
      </p:pic>
      <p:pic>
        <p:nvPicPr>
          <p:cNvPr id="1027" name="Picture 3" descr="Z:\ВУЗЫ и СПО\ВУЗЫ\РЕКЛАМОДАТЕЛИ 2016\Финансовый университет\logo_finuniver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562600" y="4991869"/>
            <a:ext cx="2454536" cy="685579"/>
          </a:xfrm>
          <a:prstGeom prst="rect">
            <a:avLst/>
          </a:prstGeom>
          <a:noFill/>
        </p:spPr>
      </p:pic>
      <p:pic>
        <p:nvPicPr>
          <p:cNvPr id="34" name="Picture 7" descr="X:\РЕКЛАМА\Справочник\Справочник 2014\logo\ВЕИП\logo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61362" y="3005784"/>
            <a:ext cx="1828800" cy="687705"/>
          </a:xfrm>
          <a:prstGeom prst="rect">
            <a:avLst/>
          </a:prstGeom>
          <a:noFill/>
        </p:spPr>
      </p:pic>
      <p:pic>
        <p:nvPicPr>
          <p:cNvPr id="35" name="Picture 4" descr="X:\РЕКЛАМА\Справочник\Справочник 2014\logo\СПбГИПСР\logo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40188" y="4940817"/>
            <a:ext cx="814396" cy="5879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1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371600" y="2083526"/>
            <a:ext cx="640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Будем рады сотрудничеству!</a:t>
            </a:r>
            <a:endParaRPr lang="en-US" sz="2400" b="1" dirty="0" smtClean="0">
              <a:solidFill>
                <a:srgbClr val="FF6600"/>
              </a:solidFill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тел.: +7 (812) 703–50–55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моб.: +7 (921) 84–55–703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371600" y="39624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е-</a:t>
            </a:r>
            <a:r>
              <a:rPr lang="en-US" sz="2400" b="1" dirty="0" smtClean="0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mail: bv@beta-version.ru</a:t>
            </a:r>
            <a:endParaRPr lang="ru-RU" sz="2400" b="1" dirty="0">
              <a:solidFill>
                <a:srgbClr val="FF6600"/>
              </a:solidFill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200" y="1371600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0" hangingPunct="0">
              <a:buClr>
                <a:srgbClr val="FF6600"/>
              </a:buClr>
              <a:buSzPct val="110000"/>
              <a:tabLst>
                <a:tab pos="989013" algn="l"/>
              </a:tabLst>
              <a:defRPr/>
            </a:pPr>
            <a:r>
              <a:rPr lang="ru-RU" sz="2200" b="1" cap="al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Справочник </a:t>
            </a:r>
            <a:br>
              <a:rPr lang="ru-RU" sz="2200" b="1" cap="al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200" b="1" cap="al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«Профессии и вузы Петербурга 2016»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2209800"/>
            <a:ext cx="48768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РАЗДЕЛЫ СПРАВОЧНИКА:</a:t>
            </a:r>
          </a:p>
          <a:p>
            <a:pPr algn="just"/>
            <a:endParaRPr lang="ru-RU" sz="1200" dirty="0">
              <a:solidFill>
                <a:srgbClr val="FF0000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FF6600"/>
                </a:solidFill>
              </a:rPr>
              <a:t>АЛФАВИТНЫЙ УКАЗАТЕЛЬ</a:t>
            </a:r>
          </a:p>
          <a:p>
            <a:pPr algn="just"/>
            <a:r>
              <a:rPr lang="ru-RU" sz="1200" dirty="0" smtClean="0">
                <a:solidFill>
                  <a:srgbClr val="800000"/>
                </a:solidFill>
              </a:rPr>
              <a:t>           Профессии от А до Я </a:t>
            </a:r>
          </a:p>
          <a:p>
            <a:pPr algn="just"/>
            <a:endParaRPr lang="ru-RU" sz="1200" b="1" dirty="0" smtClean="0">
              <a:solidFill>
                <a:srgbClr val="FF9933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FF6600"/>
                </a:solidFill>
              </a:rPr>
              <a:t>ОСНОВНАЯ ТАБЛИЦА</a:t>
            </a:r>
          </a:p>
          <a:p>
            <a:pPr algn="just"/>
            <a:r>
              <a:rPr lang="ru-RU" sz="1000" dirty="0" smtClean="0">
                <a:solidFill>
                  <a:srgbClr val="800000"/>
                </a:solidFill>
              </a:rPr>
              <a:t>              ПРОФЕССИЯ — НАПРАВЛЕНИЕ ПОДГОТОВКИ — ВУЗ — ЕГЭ </a:t>
            </a:r>
          </a:p>
          <a:p>
            <a:pPr algn="just"/>
            <a:endParaRPr lang="ru-RU" sz="1200" b="1" dirty="0" smtClean="0">
              <a:solidFill>
                <a:srgbClr val="92D050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FF6600"/>
                </a:solidFill>
              </a:rPr>
              <a:t>АДРЕСА И ТЕЛЕФОНЫ</a:t>
            </a:r>
          </a:p>
          <a:p>
            <a:pPr algn="just"/>
            <a:r>
              <a:rPr lang="ru-RU" sz="1200" dirty="0" smtClean="0">
                <a:solidFill>
                  <a:srgbClr val="800000"/>
                </a:solidFill>
              </a:rPr>
              <a:t>           Адрес, станция метро, телефон, интернет-сайт. </a:t>
            </a:r>
          </a:p>
          <a:p>
            <a:pPr algn="just"/>
            <a:endParaRPr lang="ru-RU" sz="1200" b="1" dirty="0" smtClean="0">
              <a:solidFill>
                <a:srgbClr val="FF6600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FF6600"/>
                </a:solidFill>
              </a:rPr>
              <a:t>ПОДРОБНЕЕ О ВУЗАХ</a:t>
            </a:r>
          </a:p>
          <a:p>
            <a:pPr algn="just"/>
            <a:r>
              <a:rPr lang="en-US" sz="1200" dirty="0" smtClean="0">
                <a:solidFill>
                  <a:srgbClr val="800000"/>
                </a:solidFill>
              </a:rPr>
              <a:t>           </a:t>
            </a:r>
            <a:r>
              <a:rPr lang="ru-RU" sz="1200" dirty="0" smtClean="0">
                <a:solidFill>
                  <a:srgbClr val="800000"/>
                </a:solidFill>
              </a:rPr>
              <a:t>Рекламная информация от вузов</a:t>
            </a:r>
          </a:p>
          <a:p>
            <a:pPr algn="just"/>
            <a:endParaRPr lang="ru-RU" sz="1200" dirty="0" smtClean="0">
              <a:solidFill>
                <a:srgbClr val="800000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FF6600"/>
                </a:solidFill>
              </a:rPr>
              <a:t>ПОЛЕЗНАЯ ИНФОРМАЦИЯ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800000"/>
                </a:solidFill>
              </a:rPr>
              <a:t>Основные сведения о ЕГЭ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800000"/>
                </a:solidFill>
              </a:rPr>
              <a:t>Памятка участнику ЕГЭ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800000"/>
                </a:solidFill>
              </a:rPr>
              <a:t>Рекомендации по выбору профессии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800000"/>
                </a:solidFill>
              </a:rPr>
              <a:t>Приглашения  к участию в конкурсах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800000"/>
                </a:solidFill>
              </a:rPr>
              <a:t>Купоны со скидками</a:t>
            </a:r>
            <a:endParaRPr lang="ru-RU" sz="12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09800"/>
            <a:ext cx="2592537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4114800" cy="1143000"/>
          </a:xfrm>
        </p:spPr>
        <p:txBody>
          <a:bodyPr>
            <a:noAutofit/>
          </a:bodyPr>
          <a:lstStyle/>
          <a:p>
            <a:r>
              <a:rPr lang="ru-RU" sz="2400" cap="all" dirty="0" smtClean="0"/>
              <a:t>«Среднее профессиональное</a:t>
            </a:r>
            <a:br>
              <a:rPr lang="ru-RU" sz="2400" cap="all" dirty="0" smtClean="0"/>
            </a:br>
            <a:r>
              <a:rPr lang="ru-RU" sz="2400" cap="all" dirty="0" smtClean="0"/>
              <a:t>образование»</a:t>
            </a:r>
            <a:endParaRPr lang="ru-RU" sz="2400" cap="al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5623"/>
            <a:ext cx="3097426" cy="4434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РЕКЛАМА\Фото\Буквоед 18.01.2012\z_faa77b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045" y="3825875"/>
            <a:ext cx="2826488" cy="1883590"/>
          </a:xfrm>
          <a:prstGeom prst="rect">
            <a:avLst/>
          </a:prstGeom>
          <a:noFill/>
        </p:spPr>
      </p:pic>
      <p:pic>
        <p:nvPicPr>
          <p:cNvPr id="4" name="Picture 2" descr="C:\Users\Реклама\Desktop\буквое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4315" y="2378075"/>
            <a:ext cx="3014330" cy="1090003"/>
          </a:xfrm>
          <a:prstGeom prst="rect">
            <a:avLst/>
          </a:prstGeom>
          <a:noFill/>
        </p:spPr>
      </p:pic>
      <p:pic>
        <p:nvPicPr>
          <p:cNvPr id="5" name="Picture 3" descr="Z:\РЕКЛАМА\Фото\Буквоед 18.01.2012\z_56b558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7245" y="2378075"/>
            <a:ext cx="2222445" cy="3336925"/>
          </a:xfrm>
          <a:prstGeom prst="rect">
            <a:avLst/>
          </a:prstGeom>
          <a:noFill/>
        </p:spPr>
      </p:pic>
      <p:pic>
        <p:nvPicPr>
          <p:cNvPr id="6" name="Picture 4" descr="Z:\РЕКЛАМА\Фото\Буквоед 18.01.2012\z_5c7625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378075"/>
            <a:ext cx="2222445" cy="333692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4800" y="1524000"/>
            <a:ext cx="8534400" cy="5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0" hangingPunct="0">
              <a:buClr>
                <a:srgbClr val="FF6600"/>
              </a:buClr>
              <a:buSzPct val="110000"/>
              <a:tabLst>
                <a:tab pos="989013" algn="l"/>
              </a:tabLst>
              <a:defRPr/>
            </a:pPr>
            <a:r>
              <a:rPr lang="ru-RU" sz="2400" b="1" dirty="0" smtClean="0">
                <a:solidFill>
                  <a:srgbClr val="FF6600"/>
                </a:solidFill>
              </a:rPr>
              <a:t>Совместные мероприятия </a:t>
            </a:r>
          </a:p>
          <a:p>
            <a:pPr marL="457200" indent="-457200" algn="ctr" eaLnBrk="0" hangingPunct="0">
              <a:buClr>
                <a:srgbClr val="FF6600"/>
              </a:buClr>
              <a:buSzPct val="110000"/>
              <a:tabLst>
                <a:tab pos="989013" algn="l"/>
              </a:tabLst>
              <a:defRPr/>
            </a:pPr>
            <a:r>
              <a:rPr lang="ru-RU" sz="2400" b="1" dirty="0" smtClean="0">
                <a:solidFill>
                  <a:srgbClr val="FF6600"/>
                </a:solidFill>
              </a:rPr>
              <a:t>с книжной сетью «Буквоед»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beta\Downloads\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447801"/>
            <a:ext cx="2336800" cy="1752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C:\Users\beta\Downloads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1"/>
            <a:ext cx="2336800" cy="1752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C:\Users\beta\Downloads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14800"/>
            <a:ext cx="2336800" cy="1752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3" name="Picture 9" descr="C:\Users\beta\Downloads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4114800"/>
            <a:ext cx="2336800" cy="1752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2" y="1625238"/>
            <a:ext cx="3065106" cy="4088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eta\Desktop\U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53200" y="1524000"/>
            <a:ext cx="2033283" cy="27345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Users\beta\Desktop\U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86200" y="1524000"/>
            <a:ext cx="2319391" cy="3276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Documents and Settings\psy1.NEWBETA\Рабочий стол\Рассылка сентябрь 2014\Конкурс для школьников Моя будущая професс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0"/>
            <a:ext cx="2913595" cy="417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371600"/>
            <a:ext cx="815340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6600"/>
                </a:solidFill>
              </a:rPr>
              <a:t>Достижения компании «Бета-версия»:</a:t>
            </a:r>
            <a:r>
              <a:rPr lang="ru-RU" sz="1200" dirty="0" smtClean="0"/>
              <a:t> </a:t>
            </a:r>
          </a:p>
          <a:p>
            <a:pPr marL="324000" lvl="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Программа построения карьеры 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«Три ступени к успешной карьере»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, разработанная специалистами компании «Бета-версия».</a:t>
            </a:r>
          </a:p>
          <a:p>
            <a:pPr marL="324000" lvl="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Сотрудничество с Центром тестирования и развития в МГУ «Гуманитарные технологии», приобретение и использование лицензионных компьютерных диагностических комплексов 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«Профориентатор»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«Профнавигатор»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«Профкарьера»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.</a:t>
            </a:r>
          </a:p>
          <a:p>
            <a:pPr marL="324000" lvl="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Выпуск справочника 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«Профессии и вузы Петербурга», «Среднее профессиональное образование»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.</a:t>
            </a:r>
          </a:p>
          <a:p>
            <a:pPr marL="324000" lvl="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Создание электронного справочника на интернет-сайте </a:t>
            </a:r>
            <a:r>
              <a:rPr lang="en-US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www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.</a:t>
            </a:r>
            <a:r>
              <a:rPr lang="ru-RU" sz="1200" b="1" dirty="0" err="1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profession-online.ru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.</a:t>
            </a:r>
          </a:p>
          <a:p>
            <a:pPr marL="32400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Организация социально значимых </a:t>
            </a:r>
            <a:r>
              <a:rPr lang="ru-RU" sz="1200" i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бесплатных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 мероприятий по работе с молодежью в рамках сотрудничества с  сетью книжных магазинов 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«Буквоед»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: цикл семинаров 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«Классная среда», «День абитуриента в Буквоеде»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.</a:t>
            </a:r>
          </a:p>
          <a:p>
            <a:pPr marL="324000" lvl="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Регулярное участие в городских образовательных выставках: 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«Образование и карьера»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«Горизонты образования»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,.</a:t>
            </a:r>
          </a:p>
          <a:p>
            <a:pPr marL="324000" lvl="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Организация конкурсов для старшеклассников 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«Профессия моей мечты», «Перспективные профессии Санкт-Петербурга», «Моя будущая профессия».</a:t>
            </a:r>
          </a:p>
          <a:p>
            <a:pPr marL="324000" lvl="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Организация </a:t>
            </a:r>
            <a:r>
              <a:rPr lang="ru-RU" sz="1200" b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Круглых столов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 с участием представителей высших и средних профессиональных учреждений. </a:t>
            </a:r>
          </a:p>
          <a:p>
            <a:pPr marL="324000" lvl="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Заключение договоров о сотрудничестве с школами города, предоставление ряда </a:t>
            </a:r>
            <a:r>
              <a:rPr lang="ru-RU" sz="1200" i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бесплатных</a:t>
            </a:r>
            <a:r>
              <a:rPr lang="ru-RU" sz="1200" b="1" i="1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услуг по профориентационной работе в рамках договора.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еклама\Desktop\щ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05490" y="1752600"/>
            <a:ext cx="2449342" cy="3505200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 descr="C:\Users\Реклама\Desktop\щ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9600" y="1760076"/>
            <a:ext cx="2468322" cy="3490248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052" name="Picture 4" descr="C:\Users\Реклама\Desktop\щ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52800" y="1759769"/>
            <a:ext cx="2468322" cy="349086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09600" y="2362200"/>
            <a:ext cx="7941449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FF6600"/>
              </a:buClr>
              <a:tabLst>
                <a:tab pos="989013" algn="l"/>
              </a:tabLst>
            </a:pPr>
            <a:r>
              <a:rPr lang="ru-RU" sz="1400" b="1" dirty="0" smtClean="0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БЕСПЛАТНО!</a:t>
            </a:r>
          </a:p>
          <a:p>
            <a:pPr marL="32400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Просветительская работа о важности осознанного выбора профессии </a:t>
            </a:r>
            <a:b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</a:br>
            <a: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на родительских собраниях.</a:t>
            </a:r>
          </a:p>
          <a:p>
            <a:pPr marL="32400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400" dirty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С</a:t>
            </a:r>
            <a: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еминары для старшеклассников  «Формула выбора профессии». </a:t>
            </a:r>
          </a:p>
          <a:p>
            <a:pPr marL="32400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Ежегодное поступление новых справочников «Профессии и вузы Петербурга» и «Среднее профессиональное образование в </a:t>
            </a:r>
            <a:r>
              <a:rPr lang="ru-RU" sz="1400" dirty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П</a:t>
            </a:r>
            <a: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етербурге» в школьные библиотеки.</a:t>
            </a:r>
          </a:p>
          <a:p>
            <a:pPr marL="32400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Справочник </a:t>
            </a:r>
            <a:r>
              <a:rPr lang="ru-RU" sz="1400" dirty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«Профессии и вузы Петербурга» </a:t>
            </a:r>
            <a: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в подарок каждому </a:t>
            </a:r>
            <a:r>
              <a:rPr lang="ru-RU" sz="1400" dirty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старшекласснику, </a:t>
            </a:r>
            <a: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прошедшему профориентацию в компании «Бета-версия».</a:t>
            </a:r>
            <a:endParaRPr lang="ru-RU" sz="1400" dirty="0">
              <a:solidFill>
                <a:srgbClr val="663300"/>
              </a:solidFill>
              <a:ea typeface="Calibri" pitchFamily="34" charset="0"/>
              <a:cs typeface="Calibri" pitchFamily="34" charset="0"/>
            </a:endParaRPr>
          </a:p>
          <a:p>
            <a:pPr marL="32400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400" dirty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Размещение кнопки  </a:t>
            </a:r>
            <a:r>
              <a:rPr lang="en-US" sz="1400" b="1" dirty="0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www</a:t>
            </a:r>
            <a:r>
              <a:rPr lang="ru-RU" sz="1400" b="1" dirty="0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.</a:t>
            </a:r>
            <a:r>
              <a:rPr lang="en-US" sz="1400" b="1" dirty="0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profession</a:t>
            </a:r>
            <a:r>
              <a:rPr lang="ru-RU" sz="1400" b="1" dirty="0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-</a:t>
            </a:r>
            <a:r>
              <a:rPr lang="en-US" sz="1400" b="1" dirty="0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online</a:t>
            </a:r>
            <a:r>
              <a:rPr lang="ru-RU" sz="1400" b="1" dirty="0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.</a:t>
            </a:r>
            <a:r>
              <a:rPr lang="en-US" sz="1400" b="1" dirty="0" err="1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ru</a:t>
            </a:r>
            <a:r>
              <a:rPr lang="en-US" sz="1400" b="1" dirty="0">
                <a:solidFill>
                  <a:srgbClr val="FF66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на сайте школы.</a:t>
            </a:r>
          </a:p>
          <a:p>
            <a:pPr marL="32400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Приглашения для участия в мероприятиях, </a:t>
            </a:r>
            <a:r>
              <a:rPr lang="ru-RU" sz="1400" dirty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проводимых компанией «Бета-версия</a:t>
            </a:r>
            <a: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»: Круглые столы, «День абитуриента в Буквоеде», «Выбираем профессию вместе!», др.</a:t>
            </a:r>
          </a:p>
          <a:p>
            <a:pPr marL="32400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400" dirty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Выездные профориентации для групп от 15 человек.</a:t>
            </a:r>
          </a:p>
          <a:p>
            <a:pPr marL="324000" indent="-324000">
              <a:spcBef>
                <a:spcPts val="700"/>
              </a:spcBef>
              <a:buClr>
                <a:srgbClr val="FF6600"/>
              </a:buClr>
              <a:buFont typeface="Wingdings" pitchFamily="2" charset="2"/>
              <a:buChar char="Ü"/>
              <a:tabLst>
                <a:tab pos="989013" algn="l"/>
              </a:tabLst>
            </a:pPr>
            <a:r>
              <a:rPr lang="ru-RU" sz="1400" dirty="0" smtClean="0">
                <a:solidFill>
                  <a:srgbClr val="663300"/>
                </a:solidFill>
                <a:ea typeface="Calibri" pitchFamily="34" charset="0"/>
                <a:cs typeface="Calibri" pitchFamily="34" charset="0"/>
              </a:rPr>
              <a:t>Подготовка отчета о проделанной работе за учебный год при условии проведения 2-х     и более выездных профориентаций в течение учебного года.</a:t>
            </a:r>
          </a:p>
          <a:p>
            <a:pPr>
              <a:spcBef>
                <a:spcPts val="700"/>
              </a:spcBef>
              <a:buClr>
                <a:srgbClr val="FF6600"/>
              </a:buClr>
              <a:tabLst>
                <a:tab pos="989013" algn="l"/>
              </a:tabLst>
            </a:pPr>
            <a:endParaRPr lang="ru-RU" sz="1400" dirty="0" smtClean="0">
              <a:solidFill>
                <a:srgbClr val="6633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1724" y="1452154"/>
            <a:ext cx="80772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  <a:buClr>
                <a:srgbClr val="FF6600"/>
              </a:buClr>
              <a:buSzPct val="110000"/>
              <a:tabLst>
                <a:tab pos="989013" algn="l"/>
              </a:tabLst>
              <a:defRPr/>
            </a:pPr>
            <a:r>
              <a:rPr lang="ru-RU" sz="2000" b="1" dirty="0" smtClean="0">
                <a:solidFill>
                  <a:srgbClr val="FF6600"/>
                </a:solidFill>
              </a:rPr>
              <a:t>Приглашаем к сотрудничеству с компанией «Бета-версия»!</a:t>
            </a:r>
          </a:p>
          <a:p>
            <a:pPr algn="ctr">
              <a:buClr>
                <a:srgbClr val="800000"/>
              </a:buClr>
            </a:pPr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</a:rPr>
              <a:t>Преимущества для школ:</a:t>
            </a:r>
            <a:endParaRPr lang="ru-RU" sz="21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2012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2012</Template>
  <TotalTime>5814</TotalTime>
  <Words>347</Words>
  <Application>Microsoft Office PowerPoint</Application>
  <PresentationFormat>Экран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2012</vt:lpstr>
      <vt:lpstr>Презентация PowerPoint</vt:lpstr>
      <vt:lpstr>Презентация PowerPoint</vt:lpstr>
      <vt:lpstr>«Среднее профессиональное образование»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Никитина Татьяна</dc:creator>
  <cp:lastModifiedBy>man1</cp:lastModifiedBy>
  <cp:revision>541</cp:revision>
  <cp:lastPrinted>1601-01-01T00:00:00Z</cp:lastPrinted>
  <dcterms:created xsi:type="dcterms:W3CDTF">1601-01-01T00:00:00Z</dcterms:created>
  <dcterms:modified xsi:type="dcterms:W3CDTF">2015-11-13T09:00:55Z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