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9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РЕЗУЛЬТАТЫ</a:t>
            </a:r>
            <a:r>
              <a:rPr lang="ru-RU" sz="1800" baseline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ОПРОСА УЧАЩИХСЯ 9-х КЛАССОВ</a:t>
            </a:r>
            <a:endParaRPr lang="ru-RU" sz="1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515045688733353"/>
          <c:y val="2.075310908536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8.6053997766726523E-2"/>
          <c:w val="1"/>
          <c:h val="0.878672143773102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47.3</c:v>
                </c:pt>
                <c:pt idx="1">
                  <c:v>52.7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8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РЕЗУЛЬТАТЫ</a:t>
            </a:r>
            <a:r>
              <a:rPr lang="ru-RU" sz="1800" baseline="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ОПРОСА УЧАЩИХСЯ 11-х КЛАССОВ</a:t>
            </a:r>
            <a:endParaRPr lang="ru-RU" sz="1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86.5</c:v>
                </c:pt>
                <c:pt idx="1">
                  <c:v>13.5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</cdr:x>
      <cdr:y>0.29091</cdr:y>
    </cdr:from>
    <cdr:to>
      <cdr:x>0.74236</cdr:x>
      <cdr:y>0.6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90864" y="1152128"/>
          <a:ext cx="1418456" cy="1224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0.53567</cdr:x>
      <cdr:y>0.29091</cdr:y>
    </cdr:from>
    <cdr:to>
      <cdr:x>0.7975</cdr:x>
      <cdr:y>0.67273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02832" y="1235919"/>
          <a:ext cx="2151991" cy="1622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Профессия выбрана</a:t>
          </a:r>
        </a:p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47,3% 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0.2725</cdr:x>
      <cdr:y>0.32727</cdr:y>
    </cdr:from>
    <cdr:to>
      <cdr:x>0.43</cdr:x>
      <cdr:y>0.64907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42592" y="1296144"/>
          <a:ext cx="1296144" cy="1274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0.11515</cdr:x>
      <cdr:y>0.30909</cdr:y>
    </cdr:from>
    <cdr:to>
      <cdr:x>0.49138</cdr:x>
      <cdr:y>0.67273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61840" y="1313164"/>
          <a:ext cx="3142616" cy="1544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Профессия не выбрана</a:t>
          </a:r>
        </a:p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52,7%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0.3425</cdr:x>
      <cdr:y>0.6213</cdr:y>
    </cdr:from>
    <cdr:to>
      <cdr:x>0.745</cdr:x>
      <cdr:y>0.82333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18656" y="2811958"/>
          <a:ext cx="331236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Профессия выбрана </a:t>
          </a:r>
        </a:p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86,5%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0.2375</cdr:x>
      <cdr:y>0.11218</cdr:y>
    </cdr:from>
    <cdr:to>
      <cdr:x>0.5175</cdr:x>
      <cdr:y>0.31901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4560" y="507702"/>
          <a:ext cx="2304256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0.26375</cdr:x>
      <cdr:y>0.11218</cdr:y>
    </cdr:from>
    <cdr:to>
      <cdr:x>0.50875</cdr:x>
      <cdr:y>0.33492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70584" y="507702"/>
          <a:ext cx="2016224" cy="1008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Профессия не выбрана </a:t>
          </a:r>
        </a:p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13,5%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F034C-162A-4A7B-A8B9-91F4995831F7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4DCE9-7D52-425F-9BFF-6DF2BFF3B1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4DCE9-7D52-425F-9BFF-6DF2BFF3B165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D4207A-04DE-4C10-AD77-3B2BC4E5639F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94BAB8-47A2-4823-8A08-E46F7F864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592288"/>
          </a:xfrm>
        </p:spPr>
        <p:txBody>
          <a:bodyPr>
            <a:normAutofit/>
          </a:bodyPr>
          <a:lstStyle/>
          <a:p>
            <a:pPr algn="ctr"/>
            <a:r>
              <a:rPr lang="ru-RU" sz="3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Профессиональные намерения учащихся 9-х , 11-х классов ОУ Кировского района </a:t>
            </a:r>
            <a:br>
              <a:rPr lang="ru-RU" sz="3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2014-2015 уч.год</a:t>
            </a:r>
            <a:endParaRPr lang="ru-RU" sz="3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3" y="18864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6" name="Рисунок 5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68761"/>
          <a:ext cx="8229600" cy="49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1471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Название учебного заведения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Средний балл ЕГЭ зачисленных по конкурсу в 2014 году (в расчете на один предмет)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797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гос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медицинский ун-т. им.академика И.П. Павлова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93.8 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732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гос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ун-т. (СПбГУ)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88.8 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732931">
                <a:tc>
                  <a:txBody>
                    <a:bodyPr/>
                    <a:lstStyle/>
                    <a:p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Северо-Западный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гос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медицинский ун-т. им. И.И.Мечникова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86.0 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622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гос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педиатрический медицинский ун-т.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85.7 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3877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Санкт-Петербургская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гос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химико-фармацевтическая академия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85.5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336704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Результаты </a:t>
            </a:r>
            <a:r>
              <a:rPr lang="ru-RU" sz="2800" dirty="0" smtClean="0"/>
              <a:t>приема </a:t>
            </a:r>
            <a:r>
              <a:rPr lang="ru-RU" sz="2800" dirty="0" smtClean="0"/>
              <a:t>ВУЗов СПб </a:t>
            </a:r>
            <a:br>
              <a:rPr lang="ru-RU" sz="2800" dirty="0" smtClean="0"/>
            </a:br>
            <a:r>
              <a:rPr lang="ru-RU" sz="2800" dirty="0" smtClean="0"/>
              <a:t>в 2014 года </a:t>
            </a:r>
            <a:r>
              <a:rPr lang="ru-RU" sz="2000" dirty="0" smtClean="0"/>
              <a:t>(самый высокий балл ЕГЭ)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Название учебного заведения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Средний балл ЕГЭ зачисленных по конкурсу в 2014 году (в расчете на один предмет)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гос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технол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ун-т. растительных полимеров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62.8 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Санкт-Петербургская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гос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лесотехническая академия им. С.М. Кирова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60.8 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гос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ун-т. морского и речного флота им. адмирала С.О. Макарова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60.4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гос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морской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техн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ун-т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59.6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Санкт-Петербургский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гос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аграрный ун-т.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58.6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Результаты приема ВУЗов СПб </a:t>
            </a:r>
            <a:br>
              <a:rPr lang="ru-RU" sz="2400" dirty="0" smtClean="0"/>
            </a:br>
            <a:r>
              <a:rPr lang="ru-RU" sz="2400" dirty="0" smtClean="0"/>
              <a:t>в 2014 года (самый </a:t>
            </a:r>
            <a:r>
              <a:rPr lang="ru-RU" sz="2400" dirty="0" smtClean="0"/>
              <a:t>низкий </a:t>
            </a:r>
            <a:r>
              <a:rPr lang="ru-RU" sz="2400" dirty="0" smtClean="0"/>
              <a:t>балл ЕГЭ)</a:t>
            </a:r>
            <a:endParaRPr lang="ru-RU" sz="24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IT</a:t>
            </a:r>
            <a:r>
              <a:rPr lang="ru-RU" sz="2800" b="1" dirty="0" smtClean="0">
                <a:solidFill>
                  <a:srgbClr val="002060"/>
                </a:solidFill>
              </a:rPr>
              <a:t> технологии/Интернет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Торговля/Продажи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Производство/Технологии/Строительство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Экономика/Финансы/Банк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Туризм/Гостиничное дело/Сфера услуг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Медицина/Фармацевтика</a:t>
            </a:r>
          </a:p>
          <a:p>
            <a:pPr>
              <a:buFont typeface="Wingdings" pitchFamily="2" charset="2"/>
              <a:buNone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*</a:t>
            </a:r>
            <a:r>
              <a:rPr lang="ru-RU" sz="2400" b="1" dirty="0" smtClean="0">
                <a:solidFill>
                  <a:srgbClr val="002060"/>
                </a:solidFill>
              </a:rPr>
              <a:t>Источник: Рос Бизнес Консалтинг,</a:t>
            </a:r>
            <a:r>
              <a:rPr lang="en-US" sz="2400" b="1" dirty="0" err="1" smtClean="0">
                <a:solidFill>
                  <a:srgbClr val="002060"/>
                </a:solidFill>
              </a:rPr>
              <a:t>Superjob</a:t>
            </a:r>
            <a:r>
              <a:rPr lang="ru-RU" sz="2400" b="1" dirty="0" smtClean="0">
                <a:solidFill>
                  <a:srgbClr val="002060"/>
                </a:solidFill>
              </a:rPr>
              <a:t>,</a:t>
            </a:r>
            <a:r>
              <a:rPr lang="en-US" sz="2400" b="1" dirty="0" smtClean="0">
                <a:solidFill>
                  <a:srgbClr val="002060"/>
                </a:solidFill>
              </a:rPr>
              <a:t>Head Hunter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Профессиональные сферы,           востребованные в Северо-Западном    регионе (прогноз на </a:t>
            </a:r>
            <a:r>
              <a:rPr lang="ru-RU" sz="2400" dirty="0" smtClean="0"/>
              <a:t>2015-2020 </a:t>
            </a:r>
            <a:r>
              <a:rPr lang="ru-RU" sz="2400" dirty="0" smtClean="0"/>
              <a:t>г.)*</a:t>
            </a:r>
            <a:endParaRPr lang="ru-RU" sz="24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53650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endParaRPr lang="ru-RU" sz="3000" b="1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3000" b="1" dirty="0" smtClean="0">
                <a:solidFill>
                  <a:srgbClr val="002060"/>
                </a:solidFill>
              </a:rPr>
              <a:t>17</a:t>
            </a:r>
            <a:r>
              <a:rPr lang="ru-RU" sz="3000" b="1" dirty="0" smtClean="0">
                <a:solidFill>
                  <a:srgbClr val="002060"/>
                </a:solidFill>
              </a:rPr>
              <a:t>% безработных составляет молодёжь в возрасте 18-29 лет </a:t>
            </a:r>
            <a:endParaRPr lang="ru-RU" sz="3000" b="1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ru-RU" sz="3000" b="1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3000" b="1" dirty="0" smtClean="0">
                <a:solidFill>
                  <a:srgbClr val="002060"/>
                </a:solidFill>
              </a:rPr>
              <a:t>38% безработных имеют высшее профессиональное образование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3000" b="1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3300" b="1" dirty="0" smtClean="0"/>
              <a:t>ВУЗы</a:t>
            </a:r>
            <a:r>
              <a:rPr lang="ru-RU" sz="3300" b="1" u="sng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РГПУ им.А.И.Герцена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Политехнический университет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Университет культуры и искусств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Университет сервиса и экономики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Аграрный университет,ГУАП,Университет технологии и дизайна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СЗАГС,ГУПС,ЛГУ им.А.С.Пушкина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Технологический институт, Лесотехнический университет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3000" b="1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3300" b="1" dirty="0" smtClean="0"/>
              <a:t>Специальности, направления (самые популярные)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Экономика, финансы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Юриспруденция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Связи с общественностью, реклама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Психология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Государственное и муниципальное управление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Выпускники каких ВУЗов и каких специальностей обращались в АЗН СПб в </a:t>
            </a:r>
            <a:r>
              <a:rPr lang="ru-RU" sz="2000" dirty="0" smtClean="0"/>
              <a:t>2014-2015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(рейтинг по количеству заявлений)</a:t>
            </a:r>
            <a:endParaRPr lang="ru-RU" sz="20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Консультации психолога по выбору профессии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400" dirty="0" smtClean="0"/>
              <a:t>                   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314-72-45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Консультации психолога и врача по выбору профессии.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400" dirty="0" smtClean="0"/>
              <a:t>                     </a:t>
            </a:r>
            <a:r>
              <a:rPr lang="ru-RU" sz="2400" dirty="0" smtClean="0">
                <a:solidFill>
                  <a:schemeClr val="tx2"/>
                </a:solidFill>
              </a:rPr>
              <a:t>315-32-13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Лекции для учащихся и родителей, профориентационные  экскурсии.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400" dirty="0" smtClean="0"/>
              <a:t>                    </a:t>
            </a:r>
            <a:r>
              <a:rPr lang="ru-RU" sz="2400" dirty="0" smtClean="0">
                <a:solidFill>
                  <a:schemeClr val="tx2"/>
                </a:solidFill>
              </a:rPr>
              <a:t>571-03-13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ru-RU" sz="2400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Адрес: Вознесенский пр., д. 25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БЛАГОДАРЮ ЗА ВНИМАНИЕ!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Центр содействия занятости и профессиональной ориентации молодежи «ВЕКТОР</a:t>
            </a: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  <a:endParaRPr lang="ru-RU" sz="2200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464496"/>
          </a:xfrm>
        </p:spPr>
        <p:txBody>
          <a:bodyPr/>
          <a:lstStyle/>
          <a:p>
            <a:pPr algn="ctr"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Информационный отчет выполнен СПб ГБУ «Центром содействия занятости и профессиональной ориентации молодёжи «ВЕКТОР» по материалам, 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предоставленным  образовательными учреждениями Кировского района.</a:t>
            </a:r>
          </a:p>
          <a:p>
            <a:pPr algn="ctr">
              <a:defRPr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Опрос проводился в сентябре 2014 года.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24535"/>
          </a:xfrm>
        </p:spPr>
        <p:txBody>
          <a:bodyPr/>
          <a:lstStyle/>
          <a:p>
            <a:pPr algn="ctr"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 о профессиональных намерениях</a:t>
            </a:r>
          </a:p>
          <a:p>
            <a:pPr algn="ctr"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предоставили 34 ОУ Кировского района</a:t>
            </a:r>
          </a:p>
          <a:p>
            <a:pPr>
              <a:buNone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опросе приняло участие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1380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школьников:</a:t>
            </a:r>
          </a:p>
          <a:p>
            <a:pPr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756 учащихся 9-х классов</a:t>
            </a:r>
          </a:p>
          <a:p>
            <a:pPr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624 учащихся 11-х классов</a:t>
            </a:r>
          </a:p>
          <a:p>
            <a:pPr>
              <a:buNone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них: 747 девушек, 633 юношей</a:t>
            </a:r>
          </a:p>
          <a:p>
            <a:endParaRPr lang="ru-RU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1556792"/>
          <a:ext cx="835292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07704" y="404664"/>
            <a:ext cx="5832648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 профессии / специальности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3728" y="274638"/>
            <a:ext cx="5904656" cy="99412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 профессии / специальности</a:t>
            </a:r>
            <a:endParaRPr lang="ru-RU" sz="28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95736" y="0"/>
            <a:ext cx="6480720" cy="155679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дальнейшего образовательного маршрута учащихся 9 классов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53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2304256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Варианты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образовательного маршрута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Школа 10-11 класс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СПО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 выбрано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Всего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(756 человек)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55,3%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26,0%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18,9%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Варианты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образовательного маршрута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ВПО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СПО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 выбрано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Всего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(624 человек)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80,1%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3,5%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16,4%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95736" y="332656"/>
            <a:ext cx="6696744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дальнейшего образовательного маршрута учащихся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классов</a:t>
            </a:r>
            <a:endParaRPr lang="ru-RU" sz="28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2232248"/>
                <a:gridCol w="504056"/>
                <a:gridCol w="2016224"/>
                <a:gridCol w="720080"/>
                <a:gridCol w="2170584"/>
              </a:tblGrid>
              <a:tr h="370840">
                <a:tc rowSpan="10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Кировский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 2014-2015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 Гуманитарные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Санкт-Петербург 2014-2015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Гуманитарные</a:t>
                      </a:r>
                      <a:endParaRPr lang="ru-RU" sz="1600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Санкт-Петербург 2009-2010</a:t>
                      </a:r>
                    </a:p>
                    <a:p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Гуманитарные</a:t>
                      </a:r>
                      <a:endParaRPr lang="ru-RU" sz="160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2 Инженерно-тех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Инженерно-тех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Инженерно-техн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3 Управление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Экономика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Экономика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4 Экономика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Медицина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МЧС/МВД/</a:t>
                      </a:r>
                      <a:r>
                        <a:rPr lang="ru-RU" sz="1600" dirty="0" err="1" smtClean="0"/>
                        <a:t>Воен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5 Медицина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МЧС/МВД/</a:t>
                      </a:r>
                      <a:r>
                        <a:rPr lang="ru-RU" sz="1600" dirty="0" err="1" smtClean="0"/>
                        <a:t>Воен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Медицина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6 Инфор.технолог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Управление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Сф.культуры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7 МЧС/МВД/</a:t>
                      </a:r>
                      <a:r>
                        <a:rPr lang="ru-RU" sz="1600" b="0" dirty="0" err="1" smtClean="0"/>
                        <a:t>Воен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Инфор.технолог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Управление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8 Сф.культуры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Сф.культуры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Инф.технололог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9 Сф.обслуживания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Сф.обслуживания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Сф.обслуживания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10 Наука</a:t>
                      </a:r>
                      <a:endParaRPr lang="ru-RU" sz="16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Наука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Наука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Распределение выборов учащихся по группам профессий/специальностей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/>
                <a:gridCol w="1800200"/>
                <a:gridCol w="1800200"/>
                <a:gridCol w="432048"/>
                <a:gridCol w="2088232"/>
                <a:gridCol w="1594520"/>
              </a:tblGrid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Кировский район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</a:t>
                      </a:r>
                      <a:endParaRPr lang="ru-RU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Санкт-Петербург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Медицинский колледж № 1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СПбГУ</a:t>
                      </a:r>
                      <a:endParaRPr lang="ru-RU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Петровский</a:t>
                      </a:r>
                      <a:r>
                        <a:rPr lang="ru-RU" sz="1400" b="1" baseline="0" dirty="0" smtClean="0"/>
                        <a:t> колледж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НИУ «ИТМО»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Петровский колледж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РГПУ им.А.И.Герцена</a:t>
                      </a:r>
                      <a:endParaRPr lang="ru-RU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Российский</a:t>
                      </a:r>
                      <a:r>
                        <a:rPr lang="ru-RU" sz="1300" b="1" baseline="0" dirty="0" smtClean="0"/>
                        <a:t> Колледж Традиционной культуры</a:t>
                      </a:r>
                      <a:endParaRPr lang="ru-RU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/>
                        <a:t>Национальный</a:t>
                      </a:r>
                      <a:r>
                        <a:rPr lang="ru-RU" sz="1300" b="1" baseline="0" dirty="0" smtClean="0"/>
                        <a:t> минерально-сырьевой университет «Горный»</a:t>
                      </a:r>
                      <a:endParaRPr lang="ru-RU" sz="130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Лен.обл.</a:t>
                      </a:r>
                    </a:p>
                    <a:p>
                      <a:r>
                        <a:rPr lang="ru-RU" sz="1200" b="1" dirty="0" smtClean="0"/>
                        <a:t>колледж</a:t>
                      </a:r>
                      <a:r>
                        <a:rPr lang="ru-RU" sz="1200" b="1" baseline="0" dirty="0" smtClean="0"/>
                        <a:t> культуры и искусства 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I-</a:t>
                      </a:r>
                      <a:r>
                        <a:rPr lang="ru-RU" sz="1400" b="1" dirty="0" smtClean="0"/>
                        <a:t>Спб</a:t>
                      </a:r>
                      <a:r>
                        <a:rPr lang="ru-RU" sz="1400" b="1" baseline="0" dirty="0" smtClean="0"/>
                        <a:t> гос.университет им.И.П.Павлова</a:t>
                      </a:r>
                      <a:endParaRPr lang="ru-RU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Автотранспортный  и</a:t>
                      </a:r>
                    </a:p>
                    <a:p>
                      <a:r>
                        <a:rPr lang="ru-RU" sz="1300" b="1" baseline="0" dirty="0" smtClean="0"/>
                        <a:t>электромеханический </a:t>
                      </a:r>
                    </a:p>
                    <a:p>
                      <a:r>
                        <a:rPr lang="ru-RU" sz="1300" b="1" baseline="0" dirty="0" smtClean="0"/>
                        <a:t>колледж</a:t>
                      </a:r>
                      <a:endParaRPr lang="ru-RU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Аграрный университет</a:t>
                      </a:r>
                      <a:endParaRPr lang="ru-RU" sz="1400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Морской</a:t>
                      </a:r>
                      <a:r>
                        <a:rPr lang="ru-RU" sz="1400" b="1" baseline="0" dirty="0" smtClean="0"/>
                        <a:t> технический колледж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Национальный</a:t>
                      </a:r>
                      <a:r>
                        <a:rPr lang="ru-RU" sz="1300" b="1" baseline="0" dirty="0" smtClean="0"/>
                        <a:t> минерально-сырьевой университет «Горный»</a:t>
                      </a:r>
                      <a:endParaRPr lang="ru-RU" sz="13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Академия индустрии</a:t>
                      </a:r>
                      <a:r>
                        <a:rPr lang="ru-RU" sz="1400" b="1" baseline="0" dirty="0" smtClean="0"/>
                        <a:t> красоты «ЛОКОН»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СПбГУ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Педагогический </a:t>
                      </a:r>
                    </a:p>
                    <a:p>
                      <a:r>
                        <a:rPr lang="ru-RU" sz="1400" b="1" dirty="0" smtClean="0"/>
                        <a:t>колледж № 1 им.</a:t>
                      </a:r>
                    </a:p>
                    <a:p>
                      <a:r>
                        <a:rPr lang="ru-RU" sz="1400" b="1" dirty="0" smtClean="0"/>
                        <a:t>Н.А.Некрасова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НИУ «ИТМО»</a:t>
                      </a:r>
                      <a:endParaRPr lang="ru-RU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Пожарно-спасательный</a:t>
                      </a:r>
                    </a:p>
                    <a:p>
                      <a:r>
                        <a:rPr lang="ru-RU" sz="1400" b="1" dirty="0" smtClean="0"/>
                        <a:t>колледж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Российская академия правосудия</a:t>
                      </a:r>
                    </a:p>
                    <a:p>
                      <a:r>
                        <a:rPr lang="ru-RU" sz="1400" b="1" dirty="0" smtClean="0"/>
                        <a:t> (СЗ филиал) 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Рейтинг образовательных учреждений учащихся 9-11кл</a:t>
            </a:r>
            <a:endParaRPr lang="ru-RU" sz="3200" dirty="0"/>
          </a:p>
        </p:txBody>
      </p:sp>
      <p:pic>
        <p:nvPicPr>
          <p:cNvPr id="4" name="Рисунок 3" descr="vector_cen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1"/>
            <a:ext cx="1643074" cy="74034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363</TotalTime>
  <Words>588</Words>
  <Application>Microsoft Office PowerPoint</Application>
  <PresentationFormat>Экран (4:3)</PresentationFormat>
  <Paragraphs>190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Профессиональные намерения учащихся 9-х , 11-х классов ОУ Кировского района  2014-2015 уч.год</vt:lpstr>
      <vt:lpstr>Слайд 2</vt:lpstr>
      <vt:lpstr>Слайд 3</vt:lpstr>
      <vt:lpstr>Выбор профессии / специальности</vt:lpstr>
      <vt:lpstr> Выбор профессии / специальности</vt:lpstr>
      <vt:lpstr> Выбор дальнейшего образовательного маршрута учащихся 9 классов  </vt:lpstr>
      <vt:lpstr>Выбор дальнейшего образовательного маршрута учащихся 11 классов</vt:lpstr>
      <vt:lpstr>Распределение выборов учащихся по группам профессий/специальностей</vt:lpstr>
      <vt:lpstr>Рейтинг образовательных учреждений учащихся 9-11кл</vt:lpstr>
      <vt:lpstr> Результаты приема ВУЗов СПб  в 2014 года (самый высокий балл ЕГЭ)  </vt:lpstr>
      <vt:lpstr>Результаты приема ВУЗов СПб  в 2014 года (самый низкий балл ЕГЭ)</vt:lpstr>
      <vt:lpstr>Профессиональные сферы,           востребованные в Северо-Западном    регионе (прогноз на 2015-2020 г.)*</vt:lpstr>
      <vt:lpstr>Выпускники каких ВУЗов и каких специальностей обращались в АЗН СПб в 2014-2015  (рейтинг по количеству заявлений)</vt:lpstr>
      <vt:lpstr>Центр содействия занятости и профессиональной ориентации молодежи «ВЕКТОР»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«Профессиональные намерения учащихся 9-х , 11-х классов ОУ Кировского района на</dc:title>
  <dc:creator>Бойкова</dc:creator>
  <cp:lastModifiedBy>Бойкова</cp:lastModifiedBy>
  <cp:revision>54</cp:revision>
  <dcterms:created xsi:type="dcterms:W3CDTF">2014-11-27T11:30:55Z</dcterms:created>
  <dcterms:modified xsi:type="dcterms:W3CDTF">2014-11-28T09:49:41Z</dcterms:modified>
</cp:coreProperties>
</file>