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27" r:id="rId2"/>
    <p:sldMasterId id="2147483739" r:id="rId3"/>
  </p:sldMasterIdLst>
  <p:notesMasterIdLst>
    <p:notesMasterId r:id="rId15"/>
  </p:notesMasterIdLst>
  <p:sldIdLst>
    <p:sldId id="256" r:id="rId4"/>
    <p:sldId id="322" r:id="rId5"/>
    <p:sldId id="315" r:id="rId6"/>
    <p:sldId id="328" r:id="rId7"/>
    <p:sldId id="342" r:id="rId8"/>
    <p:sldId id="335" r:id="rId9"/>
    <p:sldId id="341" r:id="rId10"/>
    <p:sldId id="336" r:id="rId11"/>
    <p:sldId id="338" r:id="rId12"/>
    <p:sldId id="340" r:id="rId13"/>
    <p:sldId id="32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CFF"/>
    <a:srgbClr val="5F5F5F"/>
    <a:srgbClr val="9900FF"/>
    <a:srgbClr val="FF00FF"/>
    <a:srgbClr val="00CC99"/>
    <a:srgbClr val="000066"/>
    <a:srgbClr val="008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7" autoAdjust="0"/>
    <p:restoredTop sz="90061" autoAdjust="0"/>
  </p:normalViewPr>
  <p:slideViewPr>
    <p:cSldViewPr>
      <p:cViewPr>
        <p:scale>
          <a:sx n="100" d="100"/>
          <a:sy n="100" d="100"/>
        </p:scale>
        <p:origin x="-3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3D216AB-9729-4A7F-8256-36C3E3A9DB94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06883A0-5341-4B09-8740-1831B396F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728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6883A0-5341-4B09-8740-1831B396F44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049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Открытое акционерное общество "Адмиралтейские верфи"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AA4D04AB-52C6-4235-9764-5F1C5266E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698031"/>
      </p:ext>
    </p:extLst>
  </p:cSld>
  <p:clrMapOvr>
    <a:masterClrMapping/>
  </p:clrMapOvr>
  <p:transition spd="slow" advClick="0" advTm="1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Открытое акционерное общество "Адмиралтейские верфи"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772A0-EDC7-4C6A-8D85-22A157196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645063"/>
      </p:ext>
    </p:extLst>
  </p:cSld>
  <p:clrMapOvr>
    <a:masterClrMapping/>
  </p:clrMapOvr>
  <p:transition spd="slow" advClick="0" advTm="1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Открытое акционерное общество "Адмиралтейские верфи"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33CF7-A322-430E-82AB-45AC23A9A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263476"/>
      </p:ext>
    </p:extLst>
  </p:cSld>
  <p:clrMapOvr>
    <a:masterClrMapping/>
  </p:clrMapOvr>
  <p:transition spd="slow" advClick="0" advTm="15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60E4-436B-49F2-B79F-143760EFB7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C508-5476-4ACA-B3D4-6E830BAD59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69792"/>
      </p:ext>
    </p:extLst>
  </p:cSld>
  <p:clrMapOvr>
    <a:masterClrMapping/>
  </p:clrMapOvr>
  <p:transition spd="slow" advClick="0" advTm="1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60E4-436B-49F2-B79F-143760EFB7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C508-5476-4ACA-B3D4-6E830BAD59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295506"/>
      </p:ext>
    </p:extLst>
  </p:cSld>
  <p:clrMapOvr>
    <a:masterClrMapping/>
  </p:clrMapOvr>
  <p:transition spd="slow" advClick="0" advTm="1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60E4-436B-49F2-B79F-143760EFB7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C508-5476-4ACA-B3D4-6E830BAD59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961928"/>
      </p:ext>
    </p:extLst>
  </p:cSld>
  <p:clrMapOvr>
    <a:masterClrMapping/>
  </p:clrMapOvr>
  <p:transition spd="slow" advClick="0" advTm="1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60E4-436B-49F2-B79F-143760EFB7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C508-5476-4ACA-B3D4-6E830BAD59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52054"/>
      </p:ext>
    </p:extLst>
  </p:cSld>
  <p:clrMapOvr>
    <a:masterClrMapping/>
  </p:clrMapOvr>
  <p:transition spd="slow" advClick="0" advTm="1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60E4-436B-49F2-B79F-143760EFB7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C508-5476-4ACA-B3D4-6E830BAD59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363627"/>
      </p:ext>
    </p:extLst>
  </p:cSld>
  <p:clrMapOvr>
    <a:masterClrMapping/>
  </p:clrMapOvr>
  <p:transition spd="slow" advClick="0" advTm="1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60E4-436B-49F2-B79F-143760EFB7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C508-5476-4ACA-B3D4-6E830BAD59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368266"/>
      </p:ext>
    </p:extLst>
  </p:cSld>
  <p:clrMapOvr>
    <a:masterClrMapping/>
  </p:clrMapOvr>
  <p:transition spd="slow" advClick="0" advTm="15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60E4-436B-49F2-B79F-143760EFB7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C508-5476-4ACA-B3D4-6E830BAD59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16430"/>
      </p:ext>
    </p:extLst>
  </p:cSld>
  <p:clrMapOvr>
    <a:masterClrMapping/>
  </p:clrMapOvr>
  <p:transition spd="slow" advClick="0" advTm="15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60E4-436B-49F2-B79F-143760EFB7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C508-5476-4ACA-B3D4-6E830BAD59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46574"/>
      </p:ext>
    </p:extLst>
  </p:cSld>
  <p:clrMapOvr>
    <a:masterClrMapping/>
  </p:clrMapOvr>
  <p:transition spd="slow" advClick="0" advTm="1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Открытое акционерное общество "Адмиралтейские верфи"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A2F2D-3355-4E56-951B-8E2608371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235785"/>
      </p:ext>
    </p:extLst>
  </p:cSld>
  <p:clrMapOvr>
    <a:masterClrMapping/>
  </p:clrMapOvr>
  <p:transition spd="slow" advClick="0" advTm="15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60E4-436B-49F2-B79F-143760EFB7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C508-5476-4ACA-B3D4-6E830BAD59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77926"/>
      </p:ext>
    </p:extLst>
  </p:cSld>
  <p:clrMapOvr>
    <a:masterClrMapping/>
  </p:clrMapOvr>
  <p:transition spd="slow" advClick="0" advTm="15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60E4-436B-49F2-B79F-143760EFB7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C508-5476-4ACA-B3D4-6E830BAD59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27848"/>
      </p:ext>
    </p:extLst>
  </p:cSld>
  <p:clrMapOvr>
    <a:masterClrMapping/>
  </p:clrMapOvr>
  <p:transition spd="slow" advClick="0" advTm="15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60E4-436B-49F2-B79F-143760EFB7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C508-5476-4ACA-B3D4-6E830BAD59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221613"/>
      </p:ext>
    </p:extLst>
  </p:cSld>
  <p:clrMapOvr>
    <a:masterClrMapping/>
  </p:clrMapOvr>
  <p:transition spd="slow" advClick="0" advTm="15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60E4-436B-49F2-B79F-143760EFB7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C508-5476-4ACA-B3D4-6E830BAD59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08783"/>
      </p:ext>
    </p:extLst>
  </p:cSld>
  <p:clrMapOvr>
    <a:masterClrMapping/>
  </p:clrMapOvr>
  <p:transition spd="slow" advClick="0" advTm="15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60E4-436B-49F2-B79F-143760EFB7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C508-5476-4ACA-B3D4-6E830BAD59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379038"/>
      </p:ext>
    </p:extLst>
  </p:cSld>
  <p:clrMapOvr>
    <a:masterClrMapping/>
  </p:clrMapOvr>
  <p:transition spd="slow" advClick="0" advTm="15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60E4-436B-49F2-B79F-143760EFB7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C508-5476-4ACA-B3D4-6E830BAD59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35566"/>
      </p:ext>
    </p:extLst>
  </p:cSld>
  <p:clrMapOvr>
    <a:masterClrMapping/>
  </p:clrMapOvr>
  <p:transition spd="slow" advClick="0" advTm="15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60E4-436B-49F2-B79F-143760EFB7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C508-5476-4ACA-B3D4-6E830BAD59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175637"/>
      </p:ext>
    </p:extLst>
  </p:cSld>
  <p:clrMapOvr>
    <a:masterClrMapping/>
  </p:clrMapOvr>
  <p:transition spd="slow" advClick="0" advTm="15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60E4-436B-49F2-B79F-143760EFB7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C508-5476-4ACA-B3D4-6E830BAD59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179356"/>
      </p:ext>
    </p:extLst>
  </p:cSld>
  <p:clrMapOvr>
    <a:masterClrMapping/>
  </p:clrMapOvr>
  <p:transition spd="slow" advClick="0" advTm="15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60E4-436B-49F2-B79F-143760EFB7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C508-5476-4ACA-B3D4-6E830BAD59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51516"/>
      </p:ext>
    </p:extLst>
  </p:cSld>
  <p:clrMapOvr>
    <a:masterClrMapping/>
  </p:clrMapOvr>
  <p:transition spd="slow" advClick="0" advTm="1500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60E4-436B-49F2-B79F-143760EFB7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C508-5476-4ACA-B3D4-6E830BAD59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89263"/>
      </p:ext>
    </p:extLst>
  </p:cSld>
  <p:clrMapOvr>
    <a:masterClrMapping/>
  </p:clrMapOvr>
  <p:transition spd="slow" advClick="0" advTm="1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Открытое акционерное общество "Адмиралтейские верфи"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2F4A9-AEC9-4EC0-98AA-F02601A8E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13481"/>
      </p:ext>
    </p:extLst>
  </p:cSld>
  <p:clrMapOvr>
    <a:masterClrMapping/>
  </p:clrMapOvr>
  <p:transition spd="slow" advClick="0" advTm="1500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60E4-436B-49F2-B79F-143760EFB7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C508-5476-4ACA-B3D4-6E830BAD59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16256"/>
      </p:ext>
    </p:extLst>
  </p:cSld>
  <p:clrMapOvr>
    <a:masterClrMapping/>
  </p:clrMapOvr>
  <p:transition spd="slow" advClick="0" advTm="1500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60E4-436B-49F2-B79F-143760EFB7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C508-5476-4ACA-B3D4-6E830BAD59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842909"/>
      </p:ext>
    </p:extLst>
  </p:cSld>
  <p:clrMapOvr>
    <a:masterClrMapping/>
  </p:clrMapOvr>
  <p:transition spd="slow" advClick="0" advTm="1500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60E4-436B-49F2-B79F-143760EFB7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C508-5476-4ACA-B3D4-6E830BAD59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30548"/>
      </p:ext>
    </p:extLst>
  </p:cSld>
  <p:clrMapOvr>
    <a:masterClrMapping/>
  </p:clrMapOvr>
  <p:transition spd="slow" advClick="0" advTm="1500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60E4-436B-49F2-B79F-143760EFB7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C508-5476-4ACA-B3D4-6E830BAD59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37868"/>
      </p:ext>
    </p:extLst>
  </p:cSld>
  <p:clrMapOvr>
    <a:masterClrMapping/>
  </p:clrMapOvr>
  <p:transition spd="slow" advClick="0" advTm="1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Открытое акционерное общество "Адмиралтейские верфи"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0E0F6-D26D-4EEE-9941-6736D240F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245164"/>
      </p:ext>
    </p:extLst>
  </p:cSld>
  <p:clrMapOvr>
    <a:masterClrMapping/>
  </p:clrMapOvr>
  <p:transition spd="slow" advClick="0" advTm="1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Открытое акционерное общество "Адмиралтейские верфи"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9E838-E94E-4B11-815F-09E563847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700355"/>
      </p:ext>
    </p:extLst>
  </p:cSld>
  <p:clrMapOvr>
    <a:masterClrMapping/>
  </p:clrMapOvr>
  <p:transition spd="slow" advClick="0" advTm="1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Открытое акционерное общество "Адмиралтейские верфи"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1D3E5-D031-4738-B149-D76C29C4B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802636"/>
      </p:ext>
    </p:extLst>
  </p:cSld>
  <p:clrMapOvr>
    <a:masterClrMapping/>
  </p:clrMapOvr>
  <p:transition spd="slow" advClick="0" advTm="1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Открытое акционерное общество "Адмиралтейские верфи"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46805-9017-47F7-8DFD-AB0F5A60E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813621"/>
      </p:ext>
    </p:extLst>
  </p:cSld>
  <p:clrMapOvr>
    <a:masterClrMapping/>
  </p:clrMapOvr>
  <p:transition spd="slow" advClick="0" advTm="1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Открытое акционерное общество "Адмиралтейские верфи"</a:t>
            </a: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9BAB-1594-401B-B5BE-783F30D9F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832890"/>
      </p:ext>
    </p:extLst>
  </p:cSld>
  <p:clrMapOvr>
    <a:masterClrMapping/>
  </p:clrMapOvr>
  <p:transition spd="slow" advClick="0" advTm="1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Открытое акционерное общество "Адмиралтейские верфи"</a:t>
            </a: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452EF-59BC-433C-844C-943EF5C61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733933"/>
      </p:ext>
    </p:extLst>
  </p:cSld>
  <p:clrMapOvr>
    <a:masterClrMapping/>
  </p:clrMapOvr>
  <p:transition spd="slow" advClick="0" advTm="1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27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r>
              <a:rPr lang="ru-RU"/>
              <a:t>Открытое акционерное общество "Адмиралтейские верфи"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3733256D-8E55-4FB2-B7A2-FE9122D66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3" r:id="rId2"/>
    <p:sldLayoutId id="2147483722" r:id="rId3"/>
    <p:sldLayoutId id="2147483721" r:id="rId4"/>
    <p:sldLayoutId id="2147483720" r:id="rId5"/>
    <p:sldLayoutId id="2147483719" r:id="rId6"/>
    <p:sldLayoutId id="2147483718" r:id="rId7"/>
    <p:sldLayoutId id="2147483725" r:id="rId8"/>
    <p:sldLayoutId id="2147483726" r:id="rId9"/>
    <p:sldLayoutId id="2147483717" r:id="rId10"/>
    <p:sldLayoutId id="2147483716" r:id="rId11"/>
  </p:sldLayoutIdLst>
  <p:transition spd="slow" advClick="0" advTm="15000">
    <p:fade/>
  </p:transition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27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06E60E4-436B-49F2-B79F-143760EFB7C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26.03.2015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0E7C508-5476-4ACA-B3D4-6E830BAD59C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596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spd="slow" advClick="0" advTm="1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27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06E60E4-436B-49F2-B79F-143760EFB7C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26.03.2015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0E7C508-5476-4ACA-B3D4-6E830BAD59C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285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 spd="slow" advClick="0" advTm="1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http://historydoc.edu.ru/attach.asp?a_no=255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p12_5250072"/>
          <p:cNvPicPr>
            <a:picLocks noChangeAspect="1" noChangeArrowheads="1"/>
          </p:cNvPicPr>
          <p:nvPr/>
        </p:nvPicPr>
        <p:blipFill>
          <a:blip r:embed="rId3" cstate="print">
            <a:lum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9" b="6613"/>
          <a:stretch>
            <a:fillRect/>
          </a:stretch>
        </p:blipFill>
        <p:spPr bwMode="auto">
          <a:xfrm>
            <a:off x="995239" y="3212976"/>
            <a:ext cx="4409917" cy="208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46957" y="708313"/>
            <a:ext cx="6923112" cy="1736646"/>
          </a:xfrm>
          <a:prstGeom prst="round2Diag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Ф</a:t>
            </a:r>
            <a:r>
              <a:rPr lang="ru-RU" sz="3200" b="1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ормы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п</a:t>
            </a:r>
            <a:r>
              <a:rPr lang="ru-RU" sz="3200" b="1" noProof="0" dirty="0" err="1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рофориентационной</a:t>
            </a:r>
            <a:r>
              <a:rPr lang="ru-RU" sz="3200" b="1" noProof="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 работы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noProof="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ОАО</a:t>
            </a:r>
            <a:r>
              <a:rPr lang="ru-RU" sz="3200" b="1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«Адмиралтейские верфи»</a:t>
            </a:r>
            <a:endParaRPr kumimoji="0" lang="ru-RU" sz="3200" b="1" i="0" u="none" strike="noStrike" kern="1200" cap="none" spc="0" normalizeH="0" baseline="0" noProof="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8285" y="3212975"/>
            <a:ext cx="300690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200" b="1" dirty="0" smtClean="0"/>
              <a:t>Докладчик:</a:t>
            </a:r>
          </a:p>
          <a:p>
            <a:r>
              <a:rPr lang="ru-RU" sz="1200" b="1" i="1" dirty="0" smtClean="0"/>
              <a:t>Малышева Татьяна,</a:t>
            </a:r>
          </a:p>
          <a:p>
            <a:r>
              <a:rPr lang="ru-RU" sz="1200" b="1" i="1" dirty="0"/>
              <a:t>в</a:t>
            </a:r>
            <a:r>
              <a:rPr lang="ru-RU" sz="1200" b="1" i="1" dirty="0" smtClean="0"/>
              <a:t>едущий </a:t>
            </a:r>
            <a:r>
              <a:rPr lang="ru-RU" sz="1200" b="1" i="1" dirty="0"/>
              <a:t>специалист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200" b="1" dirty="0"/>
              <a:t>Учебный центр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b="1" dirty="0" err="1"/>
              <a:t>моб.тел</a:t>
            </a:r>
            <a:r>
              <a:rPr lang="ru-RU" sz="1200" b="1" dirty="0"/>
              <a:t>. +79516874613</a:t>
            </a:r>
            <a:endParaRPr lang="en-US" sz="12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b="1" dirty="0"/>
              <a:t>E</a:t>
            </a:r>
            <a:r>
              <a:rPr lang="ru-RU" sz="1200" b="1" dirty="0"/>
              <a:t>-</a:t>
            </a:r>
            <a:r>
              <a:rPr lang="en-US" sz="1200" b="1" dirty="0"/>
              <a:t>mail</a:t>
            </a:r>
            <a:r>
              <a:rPr lang="ru-RU" sz="1200" b="1" dirty="0"/>
              <a:t>:</a:t>
            </a:r>
            <a:r>
              <a:rPr lang="en-US" sz="1200" b="1" dirty="0"/>
              <a:t>Malisheva.TI@ashipyards.com</a:t>
            </a:r>
            <a:endParaRPr lang="ru-RU" sz="1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589240"/>
            <a:ext cx="19177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3412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Апрельские ярмарки морских профессий 2015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1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187451"/>
            <a:ext cx="4321175" cy="2776537"/>
          </a:xfrm>
        </p:spPr>
      </p:pic>
      <p:pic>
        <p:nvPicPr>
          <p:cNvPr id="17412" name="Picture 2" descr="C:\Documents and Settings\malisheva.TI\Мои документы\ЯМП\ЯМПВО\Афиш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420938"/>
            <a:ext cx="48006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37312"/>
            <a:ext cx="19177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585216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PIC00120a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981075"/>
            <a:ext cx="2940050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116013" y="908050"/>
            <a:ext cx="48958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/>
              <a:t>Наш адрес:</a:t>
            </a:r>
          </a:p>
          <a:p>
            <a:endParaRPr lang="ru-RU" altLang="ru-RU" b="1"/>
          </a:p>
          <a:p>
            <a:r>
              <a:rPr lang="ru-RU" altLang="ru-RU" b="1"/>
              <a:t>190121, Санкт-Петербург,</a:t>
            </a:r>
          </a:p>
          <a:p>
            <a:r>
              <a:rPr lang="ru-RU" altLang="ru-RU" b="1"/>
              <a:t>Набережная реки Фонтанки, дом 203</a:t>
            </a:r>
          </a:p>
        </p:txBody>
      </p:sp>
      <p:pic>
        <p:nvPicPr>
          <p:cNvPr id="43013" name="Picture 5" descr="6363_NOVOROSIISK_131128_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5" b="6618"/>
          <a:stretch>
            <a:fillRect/>
          </a:stretch>
        </p:blipFill>
        <p:spPr bwMode="auto">
          <a:xfrm>
            <a:off x="1187450" y="2997200"/>
            <a:ext cx="3959225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805264"/>
            <a:ext cx="19177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8" name="Picture 14" descr="144638_html_m4682b6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" t="2502" r="2025" b="3755"/>
          <a:stretch>
            <a:fillRect/>
          </a:stretch>
        </p:blipFill>
        <p:spPr bwMode="auto">
          <a:xfrm>
            <a:off x="1403980" y="2903030"/>
            <a:ext cx="3312483" cy="273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8" name="WordArt 4"/>
          <p:cNvSpPr>
            <a:spLocks noChangeArrowheads="1" noChangeShapeType="1" noTextEdit="1"/>
          </p:cNvSpPr>
          <p:nvPr/>
        </p:nvSpPr>
        <p:spPr bwMode="auto">
          <a:xfrm>
            <a:off x="1258888" y="764704"/>
            <a:ext cx="3744912" cy="58477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ru-RU" sz="3200" b="1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Наша история…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1258888" y="1484784"/>
            <a:ext cx="6697488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ts val="600"/>
              </a:spcAft>
              <a:buFont typeface="Arial" charset="0"/>
              <a:buNone/>
            </a:pPr>
            <a:r>
              <a:rPr lang="ru-RU" altLang="ru-RU" sz="2000" b="1" dirty="0">
                <a:cs typeface="Times New Roman" pitchFamily="18" charset="0"/>
              </a:rPr>
              <a:t>Строительство главной верфи России началось </a:t>
            </a:r>
            <a:endParaRPr lang="en-US" altLang="ru-RU" sz="2000" b="1" dirty="0" smtClean="0"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spcAft>
                <a:spcPts val="600"/>
              </a:spcAft>
              <a:buFont typeface="Arial" charset="0"/>
              <a:buNone/>
            </a:pPr>
            <a:r>
              <a:rPr lang="ru-RU" altLang="ru-RU" sz="2000" b="1" dirty="0" smtClean="0">
                <a:cs typeface="Times New Roman" pitchFamily="18" charset="0"/>
              </a:rPr>
              <a:t>5 ноября </a:t>
            </a:r>
            <a:r>
              <a:rPr lang="ru-RU" altLang="ru-RU" sz="2000" b="1" dirty="0">
                <a:cs typeface="Times New Roman" pitchFamily="18" charset="0"/>
              </a:rPr>
              <a:t>1704 </a:t>
            </a:r>
            <a:r>
              <a:rPr lang="ru-RU" altLang="ru-RU" sz="2000" b="1" dirty="0" smtClean="0">
                <a:cs typeface="Times New Roman" pitchFamily="18" charset="0"/>
              </a:rPr>
              <a:t>года</a:t>
            </a:r>
            <a:endParaRPr lang="ru-RU" altLang="ru-RU" sz="2000" b="1" dirty="0"/>
          </a:p>
        </p:txBody>
      </p:sp>
      <p:grpSp>
        <p:nvGrpSpPr>
          <p:cNvPr id="41990" name="Group 6"/>
          <p:cNvGrpSpPr>
            <a:grpSpLocks/>
          </p:cNvGrpSpPr>
          <p:nvPr/>
        </p:nvGrpSpPr>
        <p:grpSpPr bwMode="auto">
          <a:xfrm>
            <a:off x="-4519613" y="2992438"/>
            <a:ext cx="1485900" cy="1057275"/>
            <a:chOff x="1080" y="10879"/>
            <a:chExt cx="2880" cy="2160"/>
          </a:xfrm>
        </p:grpSpPr>
        <p:pic>
          <p:nvPicPr>
            <p:cNvPr id="41992" name="Picture 8" descr="http://historydoc.edu.ru/attach.asp?a_no=2558"/>
            <p:cNvPicPr>
              <a:picLocks noChangeAspect="1" noChangeArrowheads="1"/>
            </p:cNvPicPr>
            <p:nvPr/>
          </p:nvPicPr>
          <p:blipFill>
            <a:blip r:embed="rId3" r:link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" y="10879"/>
              <a:ext cx="2880" cy="21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991" name="Text Box 7"/>
            <p:cNvSpPr txBox="1">
              <a:spLocks noChangeArrowheads="1"/>
            </p:cNvSpPr>
            <p:nvPr/>
          </p:nvSpPr>
          <p:spPr bwMode="auto">
            <a:xfrm>
              <a:off x="2348" y="12712"/>
              <a:ext cx="1357" cy="2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 altLang="ru-RU" sz="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Проект «Потаенное судно"  </a:t>
              </a:r>
              <a:endParaRPr lang="ru-RU" altLang="ru-RU" sz="1200">
                <a:ea typeface="Times New Roman" pitchFamily="18" charset="0"/>
                <a:cs typeface="Arial" charset="0"/>
              </a:endParaRPr>
            </a:p>
            <a:p>
              <a:pPr eaLnBrk="0" hangingPunct="0"/>
              <a:r>
                <a:rPr lang="ru-RU" altLang="ru-RU" sz="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Ефима Никонова</a:t>
              </a:r>
              <a:endParaRPr lang="ru-RU" altLang="ru-RU"/>
            </a:p>
          </p:txBody>
        </p:sp>
      </p:grpSp>
      <p:pic>
        <p:nvPicPr>
          <p:cNvPr id="4199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638218"/>
            <a:ext cx="19177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4777800" y="3241675"/>
            <a:ext cx="302418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ts val="600"/>
              </a:spcAft>
              <a:buFont typeface="Arial" charset="0"/>
              <a:buNone/>
            </a:pPr>
            <a:r>
              <a:rPr lang="ru-RU" altLang="ru-RU" sz="2000" dirty="0"/>
              <a:t>Всего в петровское время на верфях Адмиралтейства было построено 23 корабля и более двухсот галер.</a:t>
            </a:r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1" name="Picture 9" descr="проект 6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4"/>
          <a:stretch>
            <a:fillRect/>
          </a:stretch>
        </p:blipFill>
        <p:spPr bwMode="auto">
          <a:xfrm>
            <a:off x="1097554" y="1052736"/>
            <a:ext cx="6335713" cy="403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2" name="WordArt 10"/>
          <p:cNvSpPr>
            <a:spLocks noChangeArrowheads="1" noChangeShapeType="1" noTextEdit="1"/>
          </p:cNvSpPr>
          <p:nvPr/>
        </p:nvSpPr>
        <p:spPr bwMode="auto">
          <a:xfrm>
            <a:off x="3059832" y="4533570"/>
            <a:ext cx="5112567" cy="156966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ru-RU" sz="2400" b="1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Это современное предприятие</a:t>
            </a:r>
          </a:p>
          <a:p>
            <a:pPr algn="ctr" fontAlgn="auto">
              <a:spcAft>
                <a:spcPts val="0"/>
              </a:spcAft>
            </a:pPr>
            <a:r>
              <a:rPr lang="ru-RU" sz="2400" b="1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принимающее активное участие</a:t>
            </a:r>
          </a:p>
          <a:p>
            <a:pPr algn="ctr" fontAlgn="auto">
              <a:spcAft>
                <a:spcPts val="0"/>
              </a:spcAft>
            </a:pPr>
            <a:r>
              <a:rPr lang="ru-RU" sz="2400" b="1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 в развитии отечественного судостроения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43608" y="308865"/>
            <a:ext cx="6389659" cy="646986"/>
          </a:xfrm>
          <a:prstGeom prst="round2Diag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Адмиралтейские верфи сегодня…</a:t>
            </a:r>
            <a:endParaRPr kumimoji="0" lang="ru-RU" sz="3200" b="1" i="0" u="none" strike="noStrike" kern="1200" cap="none" spc="0" normalizeH="0" baseline="0" noProof="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2141"/>
            <a:ext cx="19177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259" y="116632"/>
            <a:ext cx="8557636" cy="2281476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l"/>
            <a:r>
              <a:rPr lang="ru-RU" sz="3200" b="1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Подготовка специалистов основных рабочих</a:t>
            </a:r>
            <a:br>
              <a:rPr lang="ru-RU" sz="3200" b="1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200" b="1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профессий для </a:t>
            </a:r>
            <a:r>
              <a:rPr lang="ru-RU" sz="3200" b="1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предприятия</a:t>
            </a:r>
            <a:br>
              <a:rPr lang="ru-RU" sz="3200" b="1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2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производится в профильных учебных заведениях.</a:t>
            </a:r>
            <a:endParaRPr lang="ru-RU" sz="3200" b="1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Объект 9"/>
          <p:cNvSpPr>
            <a:spLocks noGrp="1"/>
          </p:cNvSpPr>
          <p:nvPr>
            <p:ph sz="quarter" idx="4"/>
          </p:nvPr>
        </p:nvSpPr>
        <p:spPr>
          <a:xfrm>
            <a:off x="500034" y="2420888"/>
            <a:ext cx="8320438" cy="35084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000" b="1" dirty="0"/>
              <a:t>Организация </a:t>
            </a:r>
            <a:r>
              <a:rPr lang="ru-RU" sz="2000" b="1" dirty="0" smtClean="0"/>
              <a:t>различных видов практики </a:t>
            </a:r>
            <a:r>
              <a:rPr lang="ru-RU" sz="2000" b="1" dirty="0"/>
              <a:t>по профильным </a:t>
            </a:r>
            <a:r>
              <a:rPr lang="ru-RU" sz="2000" b="1" dirty="0" smtClean="0"/>
              <a:t>специальностям</a:t>
            </a:r>
            <a:r>
              <a:rPr lang="ru-RU" sz="2000" b="1" dirty="0"/>
              <a:t>;</a:t>
            </a:r>
            <a:endParaRPr lang="ru-RU" sz="20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000" b="1" dirty="0"/>
              <a:t>Н</a:t>
            </a:r>
            <a:r>
              <a:rPr lang="ru-RU" sz="2000" b="1" dirty="0" smtClean="0"/>
              <a:t>аграждение </a:t>
            </a:r>
            <a:r>
              <a:rPr lang="ru-RU" sz="2000" b="1" dirty="0"/>
              <a:t>лучших учащихся профильных УЗ; </a:t>
            </a:r>
            <a:endParaRPr lang="ru-RU" sz="20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000" b="1" dirty="0"/>
              <a:t>П</a:t>
            </a:r>
            <a:r>
              <a:rPr lang="ru-RU" sz="2000" b="1" dirty="0" smtClean="0"/>
              <a:t>осещение группы </a:t>
            </a:r>
            <a:r>
              <a:rPr lang="ru-RU" sz="2000" b="1" dirty="0"/>
              <a:t>учащихся </a:t>
            </a:r>
            <a:r>
              <a:rPr lang="ru-RU" sz="2000" b="1" dirty="0" smtClean="0"/>
              <a:t> </a:t>
            </a:r>
            <a:r>
              <a:rPr lang="ru-RU" sz="2000" b="1" dirty="0"/>
              <a:t>спуска подводной </a:t>
            </a:r>
            <a:r>
              <a:rPr lang="ru-RU" sz="2000" b="1" dirty="0" smtClean="0"/>
              <a:t>лодки;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b="1" dirty="0"/>
              <a:t>Проведение совместных мероприятий на территории Предприятия (Линейка 1 </a:t>
            </a:r>
            <a:r>
              <a:rPr lang="ru-RU" sz="2000" b="1" dirty="0" smtClean="0"/>
              <a:t>сентября, экскурсии).</a:t>
            </a:r>
            <a:endParaRPr lang="ru-RU" sz="20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000" b="1" dirty="0" smtClean="0"/>
              <a:t>Совместное участие в конкурсах профессионального мастерства.</a:t>
            </a:r>
            <a:endParaRPr lang="ru-RU" sz="20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000" b="1" dirty="0"/>
              <a:t>Трудоустройство выпускников</a:t>
            </a:r>
            <a:r>
              <a:rPr lang="ru-RU" sz="2000" b="1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endParaRPr lang="ru-RU" dirty="0" smtClean="0"/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</p:txBody>
      </p:sp>
      <p:pic>
        <p:nvPicPr>
          <p:cNvPr id="12" name="Picture 3" descr="D:\Мои документы\Иновационный отдел\Профсоюз\Совет Молодежи\ОТЧЕТ_2013\3 первое сент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691447"/>
            <a:ext cx="3271090" cy="2166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695659"/>
            <a:ext cx="19177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370778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проект 636-свар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7"/>
          <a:stretch>
            <a:fillRect/>
          </a:stretch>
        </p:blipFill>
        <p:spPr bwMode="auto">
          <a:xfrm>
            <a:off x="1331913" y="1628800"/>
            <a:ext cx="403225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5" descr="0_69dc3_d8cd918f_or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5"/>
          <a:stretch>
            <a:fillRect/>
          </a:stretch>
        </p:blipFill>
        <p:spPr bwMode="auto">
          <a:xfrm>
            <a:off x="4517940" y="3501008"/>
            <a:ext cx="3744912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6512" y="260648"/>
            <a:ext cx="9035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Целевая подготовка рабочих кадров из числа взрослого населения по востребованным в Обществе профессиям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165304"/>
            <a:ext cx="19177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244592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План проведения открытых профориентационных уроков в школах СПб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39552" y="1700808"/>
            <a:ext cx="8003232" cy="3951288"/>
          </a:xfrm>
        </p:spPr>
        <p:txBody>
          <a:bodyPr>
            <a:normAutofit fontScale="92500" lnSpcReduction="20000"/>
          </a:bodyPr>
          <a:lstStyle/>
          <a:p>
            <a:pPr marL="0" indent="0" fontAlgn="t">
              <a:buNone/>
            </a:pPr>
            <a:r>
              <a:rPr lang="ru-RU" b="1" dirty="0" smtClean="0"/>
              <a:t>1. Прибытие </a:t>
            </a:r>
            <a:r>
              <a:rPr lang="ru-RU" b="1" dirty="0"/>
              <a:t>специалистов предприятия в школу</a:t>
            </a:r>
            <a:endParaRPr lang="ru-RU" dirty="0"/>
          </a:p>
          <a:p>
            <a:pPr marL="266700" indent="-266700" fontAlgn="t">
              <a:buNone/>
            </a:pPr>
            <a:r>
              <a:rPr lang="ru-RU" b="1" dirty="0" smtClean="0"/>
              <a:t>2. Приветственное </a:t>
            </a:r>
            <a:r>
              <a:rPr lang="ru-RU" b="1" dirty="0"/>
              <a:t>слово представителя учебного центра </a:t>
            </a:r>
            <a:r>
              <a:rPr lang="ru-RU" b="1" dirty="0" smtClean="0"/>
              <a:t>ОАО</a:t>
            </a:r>
            <a:r>
              <a:rPr lang="en-US" b="1" dirty="0" smtClean="0"/>
              <a:t> </a:t>
            </a:r>
            <a:r>
              <a:rPr lang="ru-RU" b="1" dirty="0" smtClean="0"/>
              <a:t>«</a:t>
            </a:r>
            <a:r>
              <a:rPr lang="ru-RU" b="1" dirty="0"/>
              <a:t>Адмиралтейские верфи». Раздача </a:t>
            </a:r>
            <a:r>
              <a:rPr lang="ru-RU" b="1" dirty="0" smtClean="0"/>
              <a:t>информационных буклетов</a:t>
            </a:r>
            <a:r>
              <a:rPr lang="ru-RU" b="1" dirty="0"/>
              <a:t>.</a:t>
            </a:r>
            <a:endParaRPr lang="ru-RU" dirty="0"/>
          </a:p>
          <a:p>
            <a:pPr marL="0" indent="0" fontAlgn="t">
              <a:buNone/>
            </a:pPr>
            <a:r>
              <a:rPr lang="ru-RU" b="1" dirty="0" smtClean="0"/>
              <a:t>3. Видео-ролик </a:t>
            </a:r>
            <a:r>
              <a:rPr lang="ru-RU" b="1" dirty="0"/>
              <a:t>об </a:t>
            </a:r>
            <a:r>
              <a:rPr lang="ru-RU" b="1" dirty="0" smtClean="0"/>
              <a:t>Обществе</a:t>
            </a:r>
            <a:endParaRPr lang="ru-RU" dirty="0"/>
          </a:p>
          <a:p>
            <a:pPr marL="0" indent="0" fontAlgn="t">
              <a:buNone/>
            </a:pPr>
            <a:r>
              <a:rPr lang="ru-RU" b="1" dirty="0" smtClean="0"/>
              <a:t>4. Презентация </a:t>
            </a:r>
            <a:r>
              <a:rPr lang="ru-RU" b="1" dirty="0"/>
              <a:t>ОАО «Адмиралтейские </a:t>
            </a:r>
            <a:r>
              <a:rPr lang="ru-RU" b="1" dirty="0" smtClean="0"/>
              <a:t>верфи»</a:t>
            </a:r>
            <a:endParaRPr lang="ru-RU" dirty="0"/>
          </a:p>
          <a:p>
            <a:pPr marL="266700" indent="-266700" fontAlgn="t">
              <a:buNone/>
            </a:pPr>
            <a:r>
              <a:rPr lang="ru-RU" b="1" dirty="0" smtClean="0"/>
              <a:t>5. Видео-ролики </a:t>
            </a:r>
            <a:r>
              <a:rPr lang="ru-RU" b="1" dirty="0"/>
              <a:t>об учреждениях профессионального </a:t>
            </a:r>
            <a:r>
              <a:rPr lang="ru-RU" b="1" dirty="0" smtClean="0"/>
              <a:t>образования</a:t>
            </a:r>
            <a:endParaRPr lang="ru-RU" dirty="0"/>
          </a:p>
          <a:p>
            <a:pPr marL="0" indent="0" fontAlgn="t">
              <a:buNone/>
            </a:pPr>
            <a:r>
              <a:rPr lang="ru-RU" b="1" dirty="0" smtClean="0"/>
              <a:t>6. Интерактивная </a:t>
            </a:r>
            <a:r>
              <a:rPr lang="ru-RU" b="1" dirty="0"/>
              <a:t>игра на 10 минут </a:t>
            </a:r>
            <a:endParaRPr lang="ru-RU" dirty="0"/>
          </a:p>
          <a:p>
            <a:pPr marL="0" indent="0" fontAlgn="t">
              <a:buNone/>
            </a:pPr>
            <a:r>
              <a:rPr lang="ru-RU" b="1" dirty="0" smtClean="0"/>
              <a:t>7. Вопросы </a:t>
            </a:r>
            <a:r>
              <a:rPr lang="ru-RU" b="1" dirty="0"/>
              <a:t>от </a:t>
            </a:r>
            <a:r>
              <a:rPr lang="ru-RU" b="1" dirty="0" smtClean="0"/>
              <a:t>аудитории</a:t>
            </a:r>
            <a:endParaRPr lang="ru-RU" dirty="0"/>
          </a:p>
          <a:p>
            <a:pPr marL="0" indent="0" fontAlgn="t">
              <a:buNone/>
            </a:pPr>
            <a:r>
              <a:rPr lang="ru-RU" b="1" dirty="0" smtClean="0"/>
              <a:t>8. Вручение </a:t>
            </a:r>
            <a:r>
              <a:rPr lang="ru-RU" b="1" dirty="0"/>
              <a:t>памятных </a:t>
            </a:r>
            <a:r>
              <a:rPr lang="ru-RU" b="1" dirty="0" smtClean="0"/>
              <a:t>сувениров</a:t>
            </a:r>
            <a:endParaRPr lang="ru-RU" dirty="0"/>
          </a:p>
          <a:p>
            <a:pPr marL="0" indent="0" fontAlgn="t">
              <a:buNone/>
            </a:pPr>
            <a:r>
              <a:rPr lang="ru-RU" b="1" dirty="0" smtClean="0"/>
              <a:t>9. Слова </a:t>
            </a:r>
            <a:r>
              <a:rPr lang="ru-RU" b="1" dirty="0"/>
              <a:t>благодарности. Завершение мероприятия.</a:t>
            </a:r>
            <a:endParaRPr lang="ru-RU" dirty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237312"/>
            <a:ext cx="19177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829082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Проведение учебных конференции для учащихся профессиональных образовательных учреждений</a:t>
            </a:r>
            <a:endParaRPr lang="ru-RU" sz="2800" dirty="0"/>
          </a:p>
        </p:txBody>
      </p:sp>
      <p:pic>
        <p:nvPicPr>
          <p:cNvPr id="2050" name="Picture 2" descr="C:\Documents and Settings\malisheva.TI\Мои документы\Профориентация\Конференция 5.03. Корабелка\Конференция студентов карабелки 1 курс-05 03 15г\В совет молодежи\IMGP42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4040188" cy="268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malisheva.TI\Мои документы\Профориентация\Конференция 5.03. Корабелка\Конференция студентов карабелки 1 курс-05 03 15г\В совет молодежи\IMGP424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17032"/>
            <a:ext cx="4041775" cy="26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malisheva.TI\Мои документы\Профориентация\Конференция 5.03. Корабелка\Конференция студентов карабелки 1 курс-05 03 15г\В совет молодежи\IMGP42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284671" cy="218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409" y="6387015"/>
            <a:ext cx="19177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001824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Участие в районных Ярмарках морских профессий</a:t>
            </a:r>
            <a:endParaRPr lang="ru-RU" sz="2800" dirty="0"/>
          </a:p>
        </p:txBody>
      </p:sp>
      <p:pic>
        <p:nvPicPr>
          <p:cNvPr id="7" name="Picture 2" descr="C:\Users\СПбГМТУ\Desktop\ЯМП\фото\hDB1oLTK5J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139136" cy="475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309320"/>
            <a:ext cx="19177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509004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Уникальность программы – </a:t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«учение с увлечением» - 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квест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СПбГМТУ\Desktop\ЯМП\фото\8yb6-7uM1B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700809"/>
            <a:ext cx="237626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СПбГМТУ\Desktop\ЯМП\фото\eaRcT0_N4s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1577595" cy="237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СПбГМТУ\Desktop\ЯМП\фото\Eb-WgwSCQk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929" y="3717032"/>
            <a:ext cx="2043138" cy="136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СПбГМТУ\Desktop\ЯМП\фото\IMG_71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886" y="1340768"/>
            <a:ext cx="1800199" cy="270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СПбГМТУ\Desktop\ЯМП\фото\iw8CedSSTq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392" y="1508765"/>
            <a:ext cx="3051249" cy="203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СПбГМТУ\Desktop\ЯМП\фото\TqWB2ivbgX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11771"/>
            <a:ext cx="2907233" cy="193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СПбГМТУ\Desktop\ЯМП\фото\ORym3zMWHM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067" y="4584428"/>
            <a:ext cx="1418022" cy="213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339" y="6288386"/>
            <a:ext cx="19177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920223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2056</TotalTime>
  <Words>237</Words>
  <Application>Microsoft Office PowerPoint</Application>
  <PresentationFormat>Экран (4:3)</PresentationFormat>
  <Paragraphs>47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Кнопка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Подготовка специалистов основных рабочих  профессий для предприятия производится в профильных учебных заведениях.</vt:lpstr>
      <vt:lpstr>Презентация PowerPoint</vt:lpstr>
      <vt:lpstr> План проведения открытых профориентационных уроков в школах СПб  </vt:lpstr>
      <vt:lpstr>Проведение учебных конференции для учащихся профессиональных образовательных учреждений</vt:lpstr>
      <vt:lpstr>Участие в районных Ярмарках морских профессий</vt:lpstr>
      <vt:lpstr>Уникальность программы –  «учение с увлечением» - квест</vt:lpstr>
      <vt:lpstr>Апрельские ярмарки морских профессий 2015</vt:lpstr>
      <vt:lpstr>Презентация PowerPoint</vt:lpstr>
    </vt:vector>
  </TitlesOfParts>
  <Company>ОАО "Адмиралтейские Верфи"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Orlov</dc:creator>
  <cp:lastModifiedBy>МАЛЫШЕВА ТАТЬЯНА ИВАНОВНА</cp:lastModifiedBy>
  <cp:revision>244</cp:revision>
  <dcterms:created xsi:type="dcterms:W3CDTF">2011-12-12T09:52:01Z</dcterms:created>
  <dcterms:modified xsi:type="dcterms:W3CDTF">2015-03-26T11:40:32Z</dcterms:modified>
</cp:coreProperties>
</file>