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3" r:id="rId2"/>
    <p:sldId id="273" r:id="rId3"/>
    <p:sldId id="257" r:id="rId4"/>
    <p:sldId id="270" r:id="rId5"/>
    <p:sldId id="269" r:id="rId6"/>
    <p:sldId id="271" r:id="rId7"/>
    <p:sldId id="258" r:id="rId8"/>
    <p:sldId id="259" r:id="rId9"/>
    <p:sldId id="274" r:id="rId10"/>
    <p:sldId id="262" r:id="rId11"/>
    <p:sldId id="272" r:id="rId12"/>
    <p:sldId id="260" r:id="rId13"/>
    <p:sldId id="261" r:id="rId14"/>
    <p:sldId id="266" r:id="rId15"/>
    <p:sldId id="264" r:id="rId16"/>
    <p:sldId id="275" r:id="rId17"/>
    <p:sldId id="265" r:id="rId18"/>
    <p:sldId id="27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769" autoAdjust="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4509D4-67CA-431A-A22F-5114C3C55AE7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56F40-1944-4D64-A122-5042131084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56F40-1944-4D64-A122-5042131084B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PDD\Мои документы\Мои рисунки\TransAstra_road3_sm.jpg"/>
          <p:cNvPicPr>
            <a:picLocks noChangeAspect="1" noChangeArrowheads="1"/>
          </p:cNvPicPr>
          <p:nvPr/>
        </p:nvPicPr>
        <p:blipFill>
          <a:blip r:embed="rId3">
            <a:lum bright="40000" contrast="-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500042"/>
            <a:ext cx="8572560" cy="66171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ru-RU" sz="1400" b="1" dirty="0" smtClean="0"/>
          </a:p>
          <a:p>
            <a:pPr algn="ctr"/>
            <a:endParaRPr lang="ru-RU" sz="1400" b="1" dirty="0" smtClean="0"/>
          </a:p>
          <a:p>
            <a:pPr algn="ctr"/>
            <a:endParaRPr lang="ru-RU" sz="1400" b="1" dirty="0" smtClean="0"/>
          </a:p>
          <a:p>
            <a:pPr algn="ctr"/>
            <a:endParaRPr lang="ru-RU" sz="1400" b="1" dirty="0" smtClean="0"/>
          </a:p>
          <a:p>
            <a:pPr algn="ctr"/>
            <a:endParaRPr lang="ru-RU" sz="1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1400" b="1" dirty="0" smtClean="0"/>
              <a:t>Государственное бюджетное образовательное учреждение дополнительного образования детей</a:t>
            </a:r>
          </a:p>
          <a:p>
            <a:pPr algn="ctr"/>
            <a:r>
              <a:rPr lang="ru-RU" sz="1400" b="1" dirty="0" smtClean="0"/>
              <a:t>Центр детского (юношеского) технического творчества Кировского района Санкт-Петербурга</a:t>
            </a:r>
            <a:endParaRPr lang="ru-RU" sz="1400" dirty="0" smtClean="0"/>
          </a:p>
          <a:p>
            <a:pPr algn="ctr"/>
            <a:r>
              <a:rPr lang="ru-RU" sz="1400" b="1" dirty="0" smtClean="0"/>
              <a:t>Районный опорный центр  по  профилактике</a:t>
            </a:r>
          </a:p>
          <a:p>
            <a:pPr algn="ctr"/>
            <a:r>
              <a:rPr lang="ru-RU" sz="1400" b="1" dirty="0" smtClean="0"/>
              <a:t> детского  дорожно-транспортного  травматизма  и  безопасности  дорожного  движения</a:t>
            </a:r>
            <a:endParaRPr lang="ru-RU" sz="1400" dirty="0" smtClean="0"/>
          </a:p>
          <a:p>
            <a:endParaRPr lang="ru-RU" sz="1400" b="1" dirty="0" smtClean="0"/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РАЙОННОЕ МЕТОДИЧЕСКОЕ ОБЪЕДИНЕНИЕ</a:t>
            </a:r>
          </a:p>
          <a:p>
            <a:pPr algn="ctr"/>
            <a:r>
              <a:rPr lang="ru-RU" sz="2800" b="1" dirty="0" smtClean="0">
                <a:ln w="19050">
                  <a:noFill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ответственных за организацию профилактической деятельности по ДДТТ в образовательных учреждениях</a:t>
            </a:r>
          </a:p>
          <a:p>
            <a:pPr algn="ctr"/>
            <a:r>
              <a:rPr lang="ru-RU" sz="2800" b="1" dirty="0" smtClean="0">
                <a:ln w="19050">
                  <a:noFill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13 ноября 2013 года</a:t>
            </a:r>
          </a:p>
          <a:p>
            <a:pPr algn="ctr"/>
            <a:r>
              <a:rPr lang="ru-RU" sz="2800" b="1" dirty="0" smtClean="0">
                <a:ln w="19050">
                  <a:noFill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Семинар-практикум</a:t>
            </a:r>
          </a:p>
          <a:p>
            <a:pPr algn="ctr"/>
            <a:r>
              <a:rPr lang="ru-RU" sz="2800" b="1" dirty="0" smtClean="0">
                <a:ln w="19050">
                  <a:noFill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 Дорожно-транспортные происшествия</a:t>
            </a:r>
          </a:p>
          <a:p>
            <a:pPr algn="ctr"/>
            <a:r>
              <a:rPr lang="ru-RU" sz="2800" b="1" dirty="0" smtClean="0">
                <a:ln w="19050">
                  <a:noFill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 вине участников дорожного движения </a:t>
            </a:r>
            <a:r>
              <a:rPr lang="ru-RU" sz="2800" b="1" dirty="0" smtClean="0">
                <a:ln w="19050"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r"/>
            <a:endParaRPr lang="ru-RU" sz="2000" dirty="0" smtClean="0">
              <a:ln w="19050">
                <a:noFill/>
              </a:ln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dirty="0" smtClean="0">
              <a:ln w="19050">
                <a:noFill/>
              </a:ln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dirty="0" smtClean="0">
                <a:ln w="19050">
                  <a:noFill/>
                </a:ln>
                <a:latin typeface="Times New Roman" pitchFamily="18" charset="0"/>
                <a:cs typeface="Times New Roman" pitchFamily="18" charset="0"/>
              </a:rPr>
              <a:t>Руководитель РМО Кузнецова С.И</a:t>
            </a:r>
            <a:r>
              <a:rPr lang="ru-RU" sz="2000" dirty="0" smtClean="0">
                <a:ln w="19050"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n w="19050">
                <a:solidFill>
                  <a:schemeClr val="bg1">
                    <a:lumMod val="50000"/>
                  </a:schemeClr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Documents and Settings\User\Рабочий стол\РАБОЧИЙ СТОЛ 10-13\ЭМБЛЕМА ЦДЮТТ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285728"/>
            <a:ext cx="1185861" cy="11858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PDD\Мои документы\Мои рисунки\TransAstra_road3_sm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928662" y="214290"/>
            <a:ext cx="7429552" cy="603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b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Обращение, совет, рекомендации …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Дорога уважает  </a:t>
            </a:r>
            <a:endParaRPr kumimoji="0" lang="ru-RU" sz="2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Тех, кто Правила знает!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___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 дороги есть место</a:t>
            </a:r>
            <a:endParaRPr kumimoji="0" lang="ru-RU" sz="2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игры и бесед с приятелем.</a:t>
            </a:r>
            <a:endParaRPr kumimoji="0" lang="ru-RU" sz="2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Помни об этом всегда,</a:t>
            </a:r>
            <a:endParaRPr kumimoji="0" lang="ru-RU" sz="2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Помни обязательно!</a:t>
            </a:r>
            <a:endParaRPr kumimoji="0" lang="ru-RU" sz="2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Пешеходы,</a:t>
            </a:r>
            <a:endParaRPr kumimoji="0" lang="ru-RU" sz="2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Сделайте одолжение!</a:t>
            </a:r>
            <a:endParaRPr kumimoji="0" lang="ru-RU" sz="2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детства учите</a:t>
            </a:r>
            <a:endParaRPr kumimoji="0" lang="ru-RU" sz="2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Правила движения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PDD\Мои документы\Мои рисунки\TransAstra_road3_sm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Памятка - совет </a:t>
            </a: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родителей</a:t>
            </a:r>
            <a:endParaRPr kumimoji="0" lang="ru-RU" sz="1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1. Родители  должны  знать  Правила  поведения  пешехода .</a:t>
            </a:r>
            <a:endParaRPr kumimoji="0" lang="ru-RU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2. Родители  должны  быть  примером  для  детей  в соблюдении  Правил   дорожного  движения: </a:t>
            </a:r>
            <a:endParaRPr kumimoji="0" lang="ru-RU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при движении по  тротуару  придерживайтесь  правой  стороны;</a:t>
            </a:r>
            <a:endParaRPr kumimoji="0" lang="ru-RU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переходите  проезжую  часть  дороги  только  в  зоне  пешеходного  перехода, придерживаясь  правой  стороны;</a:t>
            </a:r>
            <a:endParaRPr kumimoji="0" lang="ru-RU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не  переходите  проезжую   часть  на  желтый  и  красный /запрещающие/ сигналы светофора;</a:t>
            </a:r>
            <a:endParaRPr kumimoji="0" lang="ru-RU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переходя  проезжую  часть, не  останавливайтесь  на  разделительной  полосе:</a:t>
            </a:r>
            <a:endParaRPr kumimoji="0" lang="ru-RU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дождитесь  следующего  разрешающего  сигнала  светофора, если  нет  уверенности  полного  перехода  проезжей  части;</a:t>
            </a:r>
            <a:endParaRPr kumimoji="0" lang="ru-RU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по  пешеходному  переходу  идите  не спеша,  держа  ребенка  за  руку /за запястье/;</a:t>
            </a:r>
            <a:endParaRPr kumimoji="0" lang="ru-RU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не  разговаривайте  с  ребенком  во  время  движения  по  пешеходному  переходу;</a:t>
            </a:r>
            <a:endParaRPr kumimoji="0" lang="ru-RU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не  ждите  приближения  транспорта,  стоя  на 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поребрике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;</a:t>
            </a:r>
            <a:endParaRPr kumimoji="0" lang="ru-RU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3. Комментируйте  все  замеченные  нарушения  правил  поведения  пешехода;</a:t>
            </a:r>
            <a:endParaRPr kumimoji="0" lang="ru-RU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4. Рассказывайте, почему  вы  идете   по  данному  маршруту /безопасный  маршрут/.</a:t>
            </a:r>
            <a:endParaRPr kumimoji="0" lang="ru-RU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5. Следите, чтобы во  время  передвижения  по  дороге  у  ребенка  в  руках  не было  игрушек  и  других  предметов.</a:t>
            </a:r>
            <a:endParaRPr kumimoji="0" lang="ru-RU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6. Учите  предвидеть  опасность  в  дорожной  ситуации.</a:t>
            </a:r>
            <a:endParaRPr kumimoji="0" lang="ru-RU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latin typeface="Arial" pitchFamily="34" charset="0"/>
                <a:ea typeface="Times New Roman" pitchFamily="18" charset="0"/>
              </a:rPr>
              <a:t>7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При  чтении  загадок  и  стихов  по  ПДД  обращайте  внимание, что  авторами  иногда  допускаются  ошибки.</a:t>
            </a:r>
            <a:endParaRPr kumimoji="0" lang="ru-RU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latin typeface="Arial" pitchFamily="34" charset="0"/>
                <a:ea typeface="Times New Roman" pitchFamily="18" charset="0"/>
              </a:rPr>
              <a:t>8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Настоятельно  внушайте, что  играть  вблизи   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проезжей части опасно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latin typeface="Arial" pitchFamily="34" charset="0"/>
                <a:ea typeface="Times New Roman" pitchFamily="18" charset="0"/>
              </a:rPr>
              <a:t>9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Воспитывайте  у  ребенка  привычку  играть, кататься  на  велосипедах, роликах, самокатах  только  на  специально  оборудованных  площадках, парках.</a:t>
            </a:r>
            <a:endParaRPr kumimoji="0" lang="ru-RU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10. Помните, что  соблюдение   вами  и  ребенком  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Правил  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дорожного  движения  залог  жизни  и  здоровья.</a:t>
            </a:r>
            <a:endParaRPr kumimoji="0" lang="ru-RU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PDD\Мои документы\Мои рисунки\TransAstra_road3_sm.jpg"/>
          <p:cNvPicPr>
            <a:picLocks noChangeAspect="1" noChangeArrowheads="1"/>
          </p:cNvPicPr>
          <p:nvPr/>
        </p:nvPicPr>
        <p:blipFill>
          <a:blip r:embed="rId2">
            <a:lum bright="40000" contrast="-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00100" y="714356"/>
            <a:ext cx="692948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Авторы - разработчики: </a:t>
            </a: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Рыбакова А.Г. педагог ГБОУ СОШ № 392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Миронова А.М. педагог ГБОУ СОШ № 249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Смирнова Т.Е. педагог ГБОУ СОШ № 479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Дельцова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Н.В. педагог ГБОУ СОШ № 240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Ковтун Л.К. педагог ГБС(К)ОУ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инт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№ 2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Володина Е.Ю. педагог ГБОУ СОШ № 282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Смирнова Е.Г. педагог ГБОУ СОШ № 251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Данилюк Т.Ф. педагог ГБОУ СОШ № 506</a:t>
            </a:r>
          </a:p>
          <a:p>
            <a:pPr lvl="0"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Кузнецова С.И. – методист ГБОУ ДОД ЦДЮТТ Кировского района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PDD\Мои документы\Мои рисунки\TransAstra_road3_sm.jpg"/>
          <p:cNvPicPr>
            <a:picLocks noChangeAspect="1" noChangeArrowheads="1"/>
          </p:cNvPicPr>
          <p:nvPr/>
        </p:nvPicPr>
        <p:blipFill>
          <a:blip r:embed="rId2">
            <a:lum bright="40000" contrast="-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28662" y="285728"/>
            <a:ext cx="72866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ДТП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 вине пассажира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Documents and Settings\PDD\Мои документы\Мои рисунки\image1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2071678"/>
            <a:ext cx="3423311" cy="1714513"/>
          </a:xfrm>
          <a:prstGeom prst="rect">
            <a:avLst/>
          </a:prstGeom>
          <a:noFill/>
        </p:spPr>
      </p:pic>
      <p:pic>
        <p:nvPicPr>
          <p:cNvPr id="1027" name="Picture 3" descr="C:\Documents and Settings\PDD\Мои документы\Мои рисунки\untitled 0.bmp"/>
          <p:cNvPicPr>
            <a:picLocks noChangeAspect="1" noChangeArrowheads="1"/>
          </p:cNvPicPr>
          <p:nvPr/>
        </p:nvPicPr>
        <p:blipFill>
          <a:blip r:embed="rId4"/>
          <a:srcRect l="13333" b="3448"/>
          <a:stretch>
            <a:fillRect/>
          </a:stretch>
        </p:blipFill>
        <p:spPr bwMode="auto">
          <a:xfrm>
            <a:off x="428596" y="4429132"/>
            <a:ext cx="2786082" cy="2000264"/>
          </a:xfrm>
          <a:prstGeom prst="rect">
            <a:avLst/>
          </a:prstGeom>
          <a:noFill/>
        </p:spPr>
      </p:pic>
      <p:pic>
        <p:nvPicPr>
          <p:cNvPr id="1029" name="Picture 5" descr="C:\Documents and Settings\PDD\Мои документы\Мои рисунки\2495001768.jpg"/>
          <p:cNvPicPr>
            <a:picLocks noChangeAspect="1" noChangeArrowheads="1"/>
          </p:cNvPicPr>
          <p:nvPr/>
        </p:nvPicPr>
        <p:blipFill>
          <a:blip r:embed="rId5"/>
          <a:srcRect r="7407" b="3125"/>
          <a:stretch>
            <a:fillRect/>
          </a:stretch>
        </p:blipFill>
        <p:spPr bwMode="auto">
          <a:xfrm>
            <a:off x="357158" y="1714488"/>
            <a:ext cx="1785950" cy="2000264"/>
          </a:xfrm>
          <a:prstGeom prst="rect">
            <a:avLst/>
          </a:prstGeom>
          <a:noFill/>
        </p:spPr>
      </p:pic>
      <p:pic>
        <p:nvPicPr>
          <p:cNvPr id="1030" name="Picture 6" descr="C:\Documents and Settings\PDD\Мои документы\Мои рисунки\127669176.jpg"/>
          <p:cNvPicPr>
            <a:picLocks noChangeAspect="1" noChangeArrowheads="1"/>
          </p:cNvPicPr>
          <p:nvPr/>
        </p:nvPicPr>
        <p:blipFill>
          <a:blip r:embed="rId6"/>
          <a:srcRect l="23077" b="7692"/>
          <a:stretch>
            <a:fillRect/>
          </a:stretch>
        </p:blipFill>
        <p:spPr bwMode="auto">
          <a:xfrm>
            <a:off x="6929454" y="1643050"/>
            <a:ext cx="1904993" cy="2000264"/>
          </a:xfrm>
          <a:prstGeom prst="rect">
            <a:avLst/>
          </a:prstGeom>
          <a:noFill/>
        </p:spPr>
      </p:pic>
      <p:pic>
        <p:nvPicPr>
          <p:cNvPr id="1031" name="Picture 7" descr="C:\Documents and Settings\PDD\Мои документы\Мои рисунки\bu7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00430" y="4643446"/>
            <a:ext cx="2657474" cy="1722448"/>
          </a:xfrm>
          <a:prstGeom prst="rect">
            <a:avLst/>
          </a:prstGeom>
          <a:noFill/>
        </p:spPr>
      </p:pic>
      <p:pic>
        <p:nvPicPr>
          <p:cNvPr id="1032" name="Picture 8" descr="C:\Documents and Settings\PDD\Мои документы\Мои рисунки\imgpreviewCARJDGGZ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429388" y="4429132"/>
            <a:ext cx="2428892" cy="2000264"/>
          </a:xfrm>
          <a:prstGeom prst="rect">
            <a:avLst/>
          </a:prstGeom>
          <a:noFill/>
        </p:spPr>
      </p:pic>
      <p:sp>
        <p:nvSpPr>
          <p:cNvPr id="6146" name="AutoShape 2" descr="data:image/jpeg;base64,/9j/4AAQSkZJRgABAQAAAQABAAD/2wCEAAkGBwgHBgkIBwgKCgkLDRYPDQwMDRsUFRAWIB0iIiAdHx8kKDQsJCYxJx8fLT0tMTU3Ojo6Iys/RD84QzQ5OjcBCgoKDQwNGg8PGjclHyU3Nzc3Nzc3Nzc3Nzc3Nzc3Nzc3Nzc3Nzc3Nzc3Nzc3Nzc3Nzc3Nzc3Nzc3Nzc3Nzc3N//AABEIAHkApgMBIgACEQEDEQH/xAAcAAAABwEBAAAAAAAAAAAAAAAAAQIDBAUGBwj/xABAEAACAQMDAgMGAwUGBAcAAAABAgMABBEFEiExQQYTURQiMmFxgZGhsSNCcsHRBxUzUuHwNENikhYkNWOCsvH/xAAYAQEBAQEBAAAAAAAAAAAAAAABAAIDBP/EAB8RAQEAAwADAQEBAQAAAAAAAAABAhESAyExE0FRBP/aAAwDAQACEQMRAD8A7ODUG/1a3siyOS7qMsFIAUfMngUwmuWTT+UWIXtKRha5t49vVjhuodQ81LeQsfMQ5Jk80ZI7FvLxtzx1rUsvw26+ui6V4gtdTnEBimgmYHyySrLJjrtdSQT8jzQvdPvWeJDrGoeUzAHy4o8g/MhRxXL/AOzua1UpFownMW5/MeTg7/MXyiwHAbG/p+7jNdbvNa02z3eddxgjqqnJ/Kq6W5VNd+Erb2d3ku7iTy134c5ztyf9KxPgXTV1vU76CS4nigWBWYR4987uM9u1a3V/GEJs547G2d2ZWQGQhfUdM/L1rG+CtaOi3l24hjcSIqkGXafXijfsOhReENKjiMZFw6k55mK9yeq49am6VANNY2Coy2w5tmaQvx3TJ54/T6VT23jmwlkMctvOjf8AQVf8s5/KrJtd0u4RVNy0LnmMyxsu1u3anZXGaMmmrdzLGCw2sOGX0NOAUkOtGFFDFHUicYojRmiqAqFHRVIKI01cPKoHkruPf/f++lMia5x/wzE/Uf1p2EztRA1HSacsA9swXnJyP60m2kuGbE0JVcZDHGT+B61bSXQpNCpOdR3PkzeXKZnIIBDyAkHGe3BpSGK73x7o2LNgoYyARg9Q3B+opk2t0LiRX2O4bJKJtBGO39KYjRHgaMmMsjMxAud21gueVP8Ahn8q8s+u9kuK/wBEtLCdxbTWUGNpaFiQVVu+EGBWij0bTVRQ+n2ZbGCRCMGsZo165ntRIwdWlQI7PGep7MnBroR4+ldcb/rnljJ8UGu6XZW3h/V5Ra2uVtZnjIt1BT3D3+uOaxv9k1vDLq+pSTRRuVgTbuUHb7xzitt4uuoV8M6mnmpuktpEUbupIx/Osf8A2R8X+pn/ANlP/sa1L7Yro72yFkZAIyhyNijkenSnG95SpJ5GODijoZqaM7fZgkgZ2CqFcsckgdz8xUjJwDSc9x1FNRfsmEOPdI/Z/L5f7/lSEnJoZpANHUdlUWKLNHmpCoUeRQyKgSRSaVmk0oKFFmiLADJIxUB5oVX3urQ2kqRs8Z3Lu5bGKFHUOmHsocsQlwBjJwJi/Ppk9elDFwIk3BjiQsxuNgXaByVZeTxn4qkwlxM3Eg7/AAKOefTv61AuAFgkMSgOS52xweQznHTLcP8Aoa88+t7tP3HlpHHLbDY68/siq8DJ6pxSf72aXax87rgsXLbqSsirphEodSQQuYFQnjj4OP0qJbmQrGJI8x9F5APX6UWempo9q91CdJmZFYOQRt2cde5xiofga+m0/UblotqqypuGAMjJOB/pTmqG1XTpFWILcdD7nI59cc8fOqTTtY0vSbiQalqEEPnxgLt3SFcdchAcHtg4NdMfUYv13IEdV6Yo81lrL+0DwndKiw69aB+BiQlM/wDcBV9a39peLvtLqCYHnMUgb9K3sbS80TYYY4/ofWoeq6nZ6RYSX2ozeTbR7d8hUnGSFHABPUiqQePvDbXCQe2y73XcubWUAj/t+9IadGJHvfEOCKUWwMk4Hc+lZ3/xbojgyR3hbbkblgfn1HSpUOombSbq8VJGjCSOhfA93bkDjkfhRMpfiWRedwuwIqnqTyR9qdDdutVyR3TAF7yXbtG1I4kUkevIOB96cFlGy5me4cnqGuHI/AED8qaEx5FjGZGCD1Y4plb62ckJPG2Dg7GDfpTSafZRnctpAG9SgJ/E1JXCjC4A+VKR9M1FNQimkRCnlTvCQTySpxmpe4UxFDFBvEMapvcu20Y3MepPzqPf6hDZLmQgt2XPNW0nM6qpZugGTWX1XxCZVeOzIVTHgn5mm9X1qWTT9gVdsye9kdjWdcsd2cBuo78ZrnlW5Dk0zTykzcAdOlCmTskbYdzYycLx6fKhWG5C9JlE2+V/IJYdY1bA/Gi3gwOIZEEh3qpSYzHd291uAfl0rCQ32m2zMtvcahG55AidhgfbFK0vU724hmMuoX7qsrCJvLEgUcY68jrTzdue24eIppqibeGzkHyihHBxkKenX5U1auQIt2BycbuvUVnpNZuUhEY1DJxj9rZkZ+XuioFn4kliuWtp2s98ThV5dS+Rn0P0q5q203imf2PQLq6MJyAQj5zuYngYxWFs/DUupy+dBPFcM43sGJGPyq813VvOso2MURZZlYEShhnPXpVPpOpS6VPfvb5w0fmLtwcdfX7U4z0KOfwtfXMMTJiWMswQiN2zhtpA90/vcUrw+tl4f8RLPfzwQSQ/EiArJGcjIIIGOPlmp2nJres6BFa2jT21tGip7TcMI0wp3HaR7xO7JyPxo9Zl0DS/DT2dwX1W7uC+LgY3CXB9/PJwD8zWkvNR8a2VxO6Refd2Miglkj3oTnPKnrjHpSdP8SeHxKZ4RbxyY273iKFR6ZPArnFlPJFajaQAB1BqVoVwRaOHAYPIWJb6YrHKuWnUhfadqCbY1tDxw8JwwP8A8Tj8jVza3trHpMtgY40Z4GjWcHBUlccg44+9cYkCe1TtFFGV3YHOD09RT1tqNzAIxFdXa4XLATFh144biiSz4u5fr0RZX0F0U9lLbNpHKlSCPkanA8dSfr1rz3B4o1KDaVuY36n34iD145XFbTwr4yv7nVLCzmkBS4cBh5u7A+4rXV/q9Oo5oFu2SPpWe1Dxfothdeyz3TGYfEEiZgv3Ax2on1ldW0wS6KzzO43KMGM7Q2G+LGPvWulpdNeQgp+1PvEgE9Mj1rHeIZhJq0myQMuFHXI6DPNU1zrTQSXNhrSSoYsuqKcneVOMHkdwao7nWiX3r7sZbAUntn9axba1I1V4wazhB973eO2KqDdwmYxDBOQevFV1x4gaW2SOOMrs4PPXmqq3uWa+6kDtj6igxpbm9aC68oPFtCAhifX/APKFUGsXweRHt397G1884welCp6MMvHJ7jPxTRwsfcIOeY2bkEfOj0nU/Z1ljSJn3uWI64GV/p1qbLoOoe3R3Z0bUEj8xXMcTgdskA5yOc1H03Tb3U4zDp2n3c83nO++Mnpx7vIxkdeua6PLbLPi8eCeZHaCDYn7pmdcngdv9KjabDeRahqT2ksauJVXccDnyl6HFXx0bXILZRNpsisUHu914A57fnS9B8M6hfXmqbV9n23Q/wCIjdd4CryOKoyiarcXcmmwC5uWjJuIB5gI90bx73Tt1rE6rezPfStHdm6R/dLOoUsAQeRgZ59K6jeaDPYW8Fu1gLuBpB7S1w4PH+bn07Csbd6VoWrX9ymnpcwSRHb5kPwAjjuMY+hrOV0ZGXW6uo4yiO4iB5QHKfcZpEjG4BlS3AdR7sqDCjHz6fatYfCdxYXCTSCLVLQMC6QyBHI+p7fetzHfebpkcS6dNp8aDZ7O+zZj6KTRcjpxFS4jdSrjI4935U1DLNDxGzAZ6AVv7r+0JfaTb6Vp8ZXdsBnySx6DABwBVTe61d3fiG3gm9nePeYnjhT3e4PXmrY0o4rwomGUsc5J9aUl2q87W4AH4VprnTlZyI/LC/SkLaPG3DA9vhrHZ4jNw6ikImE6s5K/s+2KufB73Goa1ElmG3pGzgoMkYGM/nVZ4nnlluVt1XMUeCdo/ex/SrDwzb34UyabIsDqoAkkAII5zgfWt/wWe9LOW40+CaS3vZLi1mWUtKGTahPfDHrk80/Y39u87jTIbi7gA8yUwg7kPAGR3BxV9pbSRxRJqEkU+FwxwCM+uK0FrHFGA1ukYBwTheDRtqybYmbxDpjBmnW4j2OVkjNqh2j+Lrn5Z49akazfQ2sdjJZWnl291HvLwe6/JXGckjuO/rWvkgtpiGMQWXOSSAVpNxHJv95Ucj/IMVbWtMh4cvIL6/khm0wyusec3UmVyMbuUI9Rj71qoxZxFnh0GyWRviZJnwfpnp1ojMw4CuuO2CKaLnOc5pSDNYQtNvayk8vG1Iva3wgycAH6YH2oVMaQ9m/FjQqTpMNlaw48u3jBXoduSKKCxsrRJRb2sMSOS8ixoAGJ6kgUwLyODEZl/POKRPqIC8HkehBB+tPUZ0lNNBEinHX4QO9M/wB42pdlVj7h2kkYANVM+o7jkkqoOfSq6e4eUkKzGPr2/Cs9nlN1hhfQS252hHyp55Ppg1lbrw7Z7WEE91bsfiBkDDP0Iq1kCg5YEDpgmm5AA3wDGeMYrNya5jCTeENYiuGn07VvJBbJLe6D9QMg1Zpp3ibyPJk1TTXBXBdrd93T5EVo3lccFRjtk1Dknc58zC88D0o6PLI239n4tmSaTVw0sbBh5cJxn704PDFrbEGKR5JxJueVwMk4wcVoyxJySf0qFdahHAehYrwxwOB+NPVHMVt3plvDbqsUkkrn4meVufmMcVSHTEk5ZJCPVmJz+Jq+a988PIJEjQfCh4b7fKhFIdpLB2z0wpxRs+mZm0dQ2yOJsFWJOO+OKtrS2EMSKowQADjuasyqdeabIXONuBVsaHAdpAq207UpIDsfLxntnGKo5o2kCCK4aEo247QDuHoc1JDEY3AHnrWtjTY291FcAIw2OfU9RS3ypxmsnb3picI6ll7HoauLe8cYOTJF1DY5FMqT3kz8aj0Ge9R5I42Odm0+oNOb1cAqwIptvUEUo3sZehDD50KJutCpL6S5/wAp6f5Rj8qhm+tQmyW4gBUncDIoP60+kTFg6kGMnOSCB8+a4Y0unpqGoi+s3mJuJwskbDIyeOCe2D+PfFZxx2rdO1/3jZdFu7Xp8PmDH60Bf2wTIurTbkDJmFcRnm0ttNaOHT3W82oBLngEH3v3u/P41BtgkchaW384bSAN2Oe3Stfmz27pJqVn5pU3lu30kBqLJqFqBu9rhTHYOvP51xiEwe3JLPa/+V80M8EbY9zOSoP0p2FrFLpHntZJYhIxdEbbuXnHfjt/WjhuZblddn1SHywUuIDgdpQP1qNJf2xhV5JoixGR768j8a5ju0sSl1tn2EJ7jLnkNlj8XdePn14qd4Wu9Is9Ylm1aBzZF9wUIHYDJwD19QKM8ecbfrH6Nd7bA8bBZwCCcOTgrVRLPG8h8yeN93fdzn51m9ensbrVb6bTbXyraQj2cA428jPHzGaa09tPETRX9rISSx82M8gYGAOfUN+NWOG5L8P6Nkht8Lukiz/H/OpAuoAP8dAP4xWJzowYE2l6VI94CQA9uev8X4igsmke0REWN0YhIpdWmByuTkDGP+n8D61r8122bXEBBxPH/wBwpkXcAYD2hGPQgMKzEzaC5dls71TnIRZBzyenoMY65pLf3F5PuQX4lGDtZlwRg55z61fmu2uS6hB4mhweu48inBdQH/mx59d4rFbtGBXFpfbc85dcgc9OcE/D6VVbG/eHPengdul+022eZ48dPiFLj1GGE4S6UDGMhxkVlPAl9p+l600+rlPZTAylGg83cSRj6fWtrH4t8Kr5YeK1K7ffzp7Zzg99vrjtXi8/l8njz1j47kuyYdTEJ5uYzn1kFTIrxZ2L21wGfvHuBFQv/F/hraxMFjuxwo05z9s4/lTg8RaJfwmDTYYfbQd/7C1MWEAAOSR61nD/AKfNcpL4rFMtp8d2jkq4KOvUGhUH2tJVAuYm46HGaFe6TcbbCXVLaMIixSlM4JAwQCeCfWuNSW95a3t/tsopopJ58b3AJVzjr17A11e5/wDU5P4f51zc/HL/ABH9aMbpiq20jeCFEn8P2dwQoXfuAY4HX7mgQyxSqfDtjlkKht/wErjcO+e/1qwt+op8f4Z+la6GlHDFNFEofRbSVAm0s2MlgACc9ecZ+55pzfHvUyeHLJ89kkKgn546fTirT/lS/wAX8qQvwL9P5U9LStgjMLyMdAtZA0gYRvNkIoXGPXk80i6uizEtodkCepGDgYxgccf7+tWMvSb6D9Krj8P4UdLRFzcC7ikW30Oyt2fdhk5K5z0z6dvpSuTcCU6FZFfLVNm44yOrdep7/SnoO30/rUhKulpEml3ptTw9p8bYwGBz3Jz+f5Uppo2iKjw5ZB2OQxkOBx0AGD29afPUfWip6WkWWZZZ4pDoVlEiSMzJE2NwOcKc8YGR+FKFwhG0+HNPIG0D3yOg57857/SnB8IoDqPvR0tI1w4ngMSaJZwMxU+bGxD4HUDPr0p5rrZew3VroNrCI3L7A+QcqRjoOO/1FLH7tKPwH6U9LSNC7oCJdCsZyzu+525945xwe3anzcRkMV8N2Ctv3D3sjGScYPbkD6CnR8I+lGOho2tKGSwuWkd1t1QMxIVSML8h8qtvCkUtlqjSzoQpiK8EHuKfPSpFj/j/AG/nRlfRk9tFErXDe68ZIHKntQprTer0dc9Rqv/Z"/>
          <p:cNvSpPr>
            <a:spLocks noChangeAspect="1" noChangeArrowheads="1"/>
          </p:cNvSpPr>
          <p:nvPr/>
        </p:nvSpPr>
        <p:spPr bwMode="auto">
          <a:xfrm>
            <a:off x="0" y="-809625"/>
            <a:ext cx="1581150" cy="11525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48" name="AutoShape 4" descr="data:image/jpeg;base64,/9j/4AAQSkZJRgABAQAAAQABAAD/2wCEAAkGBwgHBgkIBwgKCgkLDRYPDQwMDRsUFRAWIB0iIiAdHx8kKDQsJCYxJx8fLT0tMTU3Ojo6Iys/RD84QzQ5OjcBCgoKDQwNGg8PGjclHyU3Nzc3Nzc3Nzc3Nzc3Nzc3Nzc3Nzc3Nzc3Nzc3Nzc3Nzc3Nzc3Nzc3Nzc3Nzc3Nzc3N//AABEIAHkApgMBIgACEQEDEQH/xAAcAAAABwEBAAAAAAAAAAAAAAAAAQIDBAUGBwj/xABAEAACAQMDAgMGAwUGBAcAAAABAgMABBEFEiExQQYTURQiMmFxgZGhsSNCcsHRBxUzUuHwNENikhYkNWOCsvH/xAAYAQEBAQEBAAAAAAAAAAAAAAABAAIDBP/EAB8RAQEAAwADAQEBAQAAAAAAAAABAhESAyExE0FRBP/aAAwDAQACEQMRAD8A7ODUG/1a3siyOS7qMsFIAUfMngUwmuWTT+UWIXtKRha5t49vVjhuodQ81LeQsfMQ5Jk80ZI7FvLxtzx1rUsvw26+ui6V4gtdTnEBimgmYHyySrLJjrtdSQT8jzQvdPvWeJDrGoeUzAHy4o8g/MhRxXL/AOzua1UpFownMW5/MeTg7/MXyiwHAbG/p+7jNdbvNa02z3eddxgjqqnJ/Kq6W5VNd+Erb2d3ku7iTy134c5ztyf9KxPgXTV1vU76CS4nigWBWYR4987uM9u1a3V/GEJs547G2d2ZWQGQhfUdM/L1rG+CtaOi3l24hjcSIqkGXafXijfsOhReENKjiMZFw6k55mK9yeq49am6VANNY2Coy2w5tmaQvx3TJ54/T6VT23jmwlkMctvOjf8AQVf8s5/KrJtd0u4RVNy0LnmMyxsu1u3anZXGaMmmrdzLGCw2sOGX0NOAUkOtGFFDFHUicYojRmiqAqFHRVIKI01cPKoHkruPf/f++lMia5x/wzE/Uf1p2EztRA1HSacsA9swXnJyP60m2kuGbE0JVcZDHGT+B61bSXQpNCpOdR3PkzeXKZnIIBDyAkHGe3BpSGK73x7o2LNgoYyARg9Q3B+opk2t0LiRX2O4bJKJtBGO39KYjRHgaMmMsjMxAud21gueVP8Ahn8q8s+u9kuK/wBEtLCdxbTWUGNpaFiQVVu+EGBWij0bTVRQ+n2ZbGCRCMGsZo165ntRIwdWlQI7PGep7MnBroR4+ldcb/rnljJ8UGu6XZW3h/V5Ra2uVtZnjIt1BT3D3+uOaxv9k1vDLq+pSTRRuVgTbuUHb7xzitt4uuoV8M6mnmpuktpEUbupIx/Osf8A2R8X+pn/ANlP/sa1L7Yro72yFkZAIyhyNijkenSnG95SpJ5GODijoZqaM7fZgkgZ2CqFcsckgdz8xUjJwDSc9x1FNRfsmEOPdI/Z/L5f7/lSEnJoZpANHUdlUWKLNHmpCoUeRQyKgSRSaVmk0oKFFmiLADJIxUB5oVX3urQ2kqRs8Z3Lu5bGKFHUOmHsocsQlwBjJwJi/Ppk9elDFwIk3BjiQsxuNgXaByVZeTxn4qkwlxM3Eg7/AAKOefTv61AuAFgkMSgOS52xweQznHTLcP8Aoa88+t7tP3HlpHHLbDY68/siq8DJ6pxSf72aXax87rgsXLbqSsirphEodSQQuYFQnjj4OP0qJbmQrGJI8x9F5APX6UWempo9q91CdJmZFYOQRt2cde5xiofga+m0/UblotqqypuGAMjJOB/pTmqG1XTpFWILcdD7nI59cc8fOqTTtY0vSbiQalqEEPnxgLt3SFcdchAcHtg4NdMfUYv13IEdV6Yo81lrL+0DwndKiw69aB+BiQlM/wDcBV9a39peLvtLqCYHnMUgb9K3sbS80TYYY4/ofWoeq6nZ6RYSX2ozeTbR7d8hUnGSFHABPUiqQePvDbXCQe2y73XcubWUAj/t+9IadGJHvfEOCKUWwMk4Hc+lZ3/xbojgyR3hbbkblgfn1HSpUOombSbq8VJGjCSOhfA93bkDjkfhRMpfiWRedwuwIqnqTyR9qdDdutVyR3TAF7yXbtG1I4kUkevIOB96cFlGy5me4cnqGuHI/AED8qaEx5FjGZGCD1Y4plb62ckJPG2Dg7GDfpTSafZRnctpAG9SgJ/E1JXCjC4A+VKR9M1FNQimkRCnlTvCQTySpxmpe4UxFDFBvEMapvcu20Y3MepPzqPf6hDZLmQgt2XPNW0nM6qpZugGTWX1XxCZVeOzIVTHgn5mm9X1qWTT9gVdsye9kdjWdcsd2cBuo78ZrnlW5Dk0zTykzcAdOlCmTskbYdzYycLx6fKhWG5C9JlE2+V/IJYdY1bA/Gi3gwOIZEEh3qpSYzHd291uAfl0rCQ32m2zMtvcahG55AidhgfbFK0vU724hmMuoX7qsrCJvLEgUcY68jrTzdue24eIppqibeGzkHyihHBxkKenX5U1auQIt2BycbuvUVnpNZuUhEY1DJxj9rZkZ+XuioFn4kliuWtp2s98ThV5dS+Rn0P0q5q203imf2PQLq6MJyAQj5zuYngYxWFs/DUupy+dBPFcM43sGJGPyq813VvOso2MURZZlYEShhnPXpVPpOpS6VPfvb5w0fmLtwcdfX7U4z0KOfwtfXMMTJiWMswQiN2zhtpA90/vcUrw+tl4f8RLPfzwQSQ/EiArJGcjIIIGOPlmp2nJres6BFa2jT21tGip7TcMI0wp3HaR7xO7JyPxo9Zl0DS/DT2dwX1W7uC+LgY3CXB9/PJwD8zWkvNR8a2VxO6Refd2Miglkj3oTnPKnrjHpSdP8SeHxKZ4RbxyY273iKFR6ZPArnFlPJFajaQAB1BqVoVwRaOHAYPIWJb6YrHKuWnUhfadqCbY1tDxw8JwwP8A8Tj8jVza3trHpMtgY40Z4GjWcHBUlccg44+9cYkCe1TtFFGV3YHOD09RT1tqNzAIxFdXa4XLATFh144biiSz4u5fr0RZX0F0U9lLbNpHKlSCPkanA8dSfr1rz3B4o1KDaVuY36n34iD145XFbTwr4yv7nVLCzmkBS4cBh5u7A+4rXV/q9Oo5oFu2SPpWe1Dxfothdeyz3TGYfEEiZgv3Ax2on1ldW0wS6KzzO43KMGM7Q2G+LGPvWulpdNeQgp+1PvEgE9Mj1rHeIZhJq0myQMuFHXI6DPNU1zrTQSXNhrSSoYsuqKcneVOMHkdwao7nWiX3r7sZbAUntn9axba1I1V4wazhB973eO2KqDdwmYxDBOQevFV1x4gaW2SOOMrs4PPXmqq3uWa+6kDtj6igxpbm9aC68oPFtCAhifX/APKFUGsXweRHt397G1884welCp6MMvHJ7jPxTRwsfcIOeY2bkEfOj0nU/Z1ljSJn3uWI64GV/p1qbLoOoe3R3Z0bUEj8xXMcTgdskA5yOc1H03Tb3U4zDp2n3c83nO++Mnpx7vIxkdeua6PLbLPi8eCeZHaCDYn7pmdcngdv9KjabDeRahqT2ksauJVXccDnyl6HFXx0bXILZRNpsisUHu914A57fnS9B8M6hfXmqbV9n23Q/wCIjdd4CryOKoyiarcXcmmwC5uWjJuIB5gI90bx73Tt1rE6rezPfStHdm6R/dLOoUsAQeRgZ59K6jeaDPYW8Fu1gLuBpB7S1w4PH+bn07Csbd6VoWrX9ymnpcwSRHb5kPwAjjuMY+hrOV0ZGXW6uo4yiO4iB5QHKfcZpEjG4BlS3AdR7sqDCjHz6fatYfCdxYXCTSCLVLQMC6QyBHI+p7fetzHfebpkcS6dNp8aDZ7O+zZj6KTRcjpxFS4jdSrjI4935U1DLNDxGzAZ6AVv7r+0JfaTb6Vp8ZXdsBnySx6DABwBVTe61d3fiG3gm9nePeYnjhT3e4PXmrY0o4rwomGUsc5J9aUl2q87W4AH4VprnTlZyI/LC/SkLaPG3DA9vhrHZ4jNw6ikImE6s5K/s+2KufB73Goa1ElmG3pGzgoMkYGM/nVZ4nnlluVt1XMUeCdo/ex/SrDwzb34UyabIsDqoAkkAII5zgfWt/wWe9LOW40+CaS3vZLi1mWUtKGTahPfDHrk80/Y39u87jTIbi7gA8yUwg7kPAGR3BxV9pbSRxRJqEkU+FwxwCM+uK0FrHFGA1ukYBwTheDRtqybYmbxDpjBmnW4j2OVkjNqh2j+Lrn5Z49akazfQ2sdjJZWnl291HvLwe6/JXGckjuO/rWvkgtpiGMQWXOSSAVpNxHJv95Ucj/IMVbWtMh4cvIL6/khm0wyusec3UmVyMbuUI9Rj71qoxZxFnh0GyWRviZJnwfpnp1ojMw4CuuO2CKaLnOc5pSDNYQtNvayk8vG1Iva3wgycAH6YH2oVMaQ9m/FjQqTpMNlaw48u3jBXoduSKKCxsrRJRb2sMSOS8ixoAGJ6kgUwLyODEZl/POKRPqIC8HkehBB+tPUZ0lNNBEinHX4QO9M/wB42pdlVj7h2kkYANVM+o7jkkqoOfSq6e4eUkKzGPr2/Cs9nlN1hhfQS252hHyp55Ppg1lbrw7Z7WEE91bsfiBkDDP0Iq1kCg5YEDpgmm5AA3wDGeMYrNya5jCTeENYiuGn07VvJBbJLe6D9QMg1Zpp3ibyPJk1TTXBXBdrd93T5EVo3lccFRjtk1Dknc58zC88D0o6PLI239n4tmSaTVw0sbBh5cJxn704PDFrbEGKR5JxJueVwMk4wcVoyxJySf0qFdahHAehYrwxwOB+NPVHMVt3plvDbqsUkkrn4meVufmMcVSHTEk5ZJCPVmJz+Jq+a988PIJEjQfCh4b7fKhFIdpLB2z0wpxRs+mZm0dQ2yOJsFWJOO+OKtrS2EMSKowQADjuasyqdeabIXONuBVsaHAdpAq207UpIDsfLxntnGKo5o2kCCK4aEo247QDuHoc1JDEY3AHnrWtjTY291FcAIw2OfU9RS3ypxmsnb3picI6ll7HoauLe8cYOTJF1DY5FMqT3kz8aj0Ge9R5I42Odm0+oNOb1cAqwIptvUEUo3sZehDD50KJutCpL6S5/wAp6f5Rj8qhm+tQmyW4gBUncDIoP60+kTFg6kGMnOSCB8+a4Y0unpqGoi+s3mJuJwskbDIyeOCe2D+PfFZxx2rdO1/3jZdFu7Xp8PmDH60Bf2wTIurTbkDJmFcRnm0ttNaOHT3W82oBLngEH3v3u/P41BtgkchaW384bSAN2Oe3Stfmz27pJqVn5pU3lu30kBqLJqFqBu9rhTHYOvP51xiEwe3JLPa/+V80M8EbY9zOSoP0p2FrFLpHntZJYhIxdEbbuXnHfjt/WjhuZblddn1SHywUuIDgdpQP1qNJf2xhV5JoixGR768j8a5ju0sSl1tn2EJ7jLnkNlj8XdePn14qd4Wu9Is9Ylm1aBzZF9wUIHYDJwD19QKM8ecbfrH6Nd7bA8bBZwCCcOTgrVRLPG8h8yeN93fdzn51m9ensbrVb6bTbXyraQj2cA428jPHzGaa09tPETRX9rISSx82M8gYGAOfUN+NWOG5L8P6Nkht8Lukiz/H/OpAuoAP8dAP4xWJzowYE2l6VI94CQA9uev8X4igsmke0REWN0YhIpdWmByuTkDGP+n8D61r8122bXEBBxPH/wBwpkXcAYD2hGPQgMKzEzaC5dls71TnIRZBzyenoMY65pLf3F5PuQX4lGDtZlwRg55z61fmu2uS6hB4mhweu48inBdQH/mx59d4rFbtGBXFpfbc85dcgc9OcE/D6VVbG/eHPengdul+022eZ48dPiFLj1GGE4S6UDGMhxkVlPAl9p+l600+rlPZTAylGg83cSRj6fWtrH4t8Kr5YeK1K7ffzp7Zzg99vrjtXi8/l8njz1j47kuyYdTEJ5uYzn1kFTIrxZ2L21wGfvHuBFQv/F/hraxMFjuxwo05z9s4/lTg8RaJfwmDTYYfbQd/7C1MWEAAOSR61nD/AKfNcpL4rFMtp8d2jkq4KOvUGhUH2tJVAuYm46HGaFe6TcbbCXVLaMIixSlM4JAwQCeCfWuNSW95a3t/tsopopJ58b3AJVzjr17A11e5/wDU5P4f51zc/HL/ABH9aMbpiq20jeCFEn8P2dwQoXfuAY4HX7mgQyxSqfDtjlkKht/wErjcO+e/1qwt+op8f4Z+la6GlHDFNFEofRbSVAm0s2MlgACc9ecZ+55pzfHvUyeHLJ89kkKgn546fTirT/lS/wAX8qQvwL9P5U9LStgjMLyMdAtZA0gYRvNkIoXGPXk80i6uizEtodkCepGDgYxgccf7+tWMvSb6D9Krj8P4UdLRFzcC7ikW30Oyt2fdhk5K5z0z6dvpSuTcCU6FZFfLVNm44yOrdep7/SnoO30/rUhKulpEml3ptTw9p8bYwGBz3Jz+f5Uppo2iKjw5ZB2OQxkOBx0AGD29afPUfWip6WkWWZZZ4pDoVlEiSMzJE2NwOcKc8YGR+FKFwhG0+HNPIG0D3yOg57857/SnB8IoDqPvR0tI1w4ngMSaJZwMxU+bGxD4HUDPr0p5rrZew3VroNrCI3L7A+QcqRjoOO/1FLH7tKPwH6U9LSNC7oCJdCsZyzu+525945xwe3anzcRkMV8N2Ctv3D3sjGScYPbkD6CnR8I+lGOho2tKGSwuWkd1t1QMxIVSML8h8qtvCkUtlqjSzoQpiK8EHuKfPSpFj/j/AG/nRlfRk9tFErXDe68ZIHKntQprTer0dc9Rqv/Z"/>
          <p:cNvSpPr>
            <a:spLocks noChangeAspect="1" noChangeArrowheads="1"/>
          </p:cNvSpPr>
          <p:nvPr/>
        </p:nvSpPr>
        <p:spPr bwMode="auto">
          <a:xfrm>
            <a:off x="0" y="-809625"/>
            <a:ext cx="1581150" cy="11525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PDD\Мои документы\Мои рисунки\TransAstra_road3_sm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500042"/>
            <a:ext cx="878684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Причины: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685800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находиться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состоянии алкогольного или наркотического опьянения;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68580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разговаривать 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водителем во время движения;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68580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создавать конфликтную ситуацию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привлечением внимания водителя;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68580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держаться за поручни;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68580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перемещаться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салону во время движения;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68580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высовываться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 окна транспортного средства;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68580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прислоняться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дверям транспортного средства;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68580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требовать остановку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неустановленном  месте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выходить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транспортного средства;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68580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баловство, хулиганство , паническое поведение;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68580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громкая музыка и разговор по мобильному телефону;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68580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неуважительное отношение к другим пассажирам.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685800" algn="l"/>
              </a:tabLst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PDD\Мои документы\Мои рисунки\TransAstra_road3_sm.jpg"/>
          <p:cNvPicPr>
            <a:picLocks noChangeAspect="1" noChangeArrowheads="1"/>
          </p:cNvPicPr>
          <p:nvPr/>
        </p:nvPicPr>
        <p:blipFill>
          <a:blip r:embed="rId2">
            <a:lum bright="40000" contrast="-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500034" y="500042"/>
            <a:ext cx="8215370" cy="5524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b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Обращение, совет, рекомендации …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Пассажир, Вы как себя ведете?</a:t>
            </a:r>
            <a:endParaRPr kumimoji="0" lang="ru-RU" sz="3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 весь автобус в гроб сведёте!!!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latin typeface="Calibri" pitchFamily="34" charset="0"/>
                <a:cs typeface="Times New Roman" pitchFamily="18" charset="0"/>
              </a:rPr>
              <a:t>____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Держись за поручни, водителя не отвлекай,</a:t>
            </a:r>
            <a:endParaRPr kumimoji="0" lang="ru-RU" sz="3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 торопи, не балуйся и громко не болтай,</a:t>
            </a:r>
            <a:endParaRPr kumimoji="0" lang="ru-RU" sz="3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Культуру пассажира строго соблюдай!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PDD\Мои документы\Мои рисунки\TransAstra_road3_sm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500034" y="487025"/>
            <a:ext cx="8358246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Памятка – совет для родителей – пассажиров.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Родители должны знать и соблюдать Правила поведения пассажира в транспорте: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прежде чем войти в салон транспортного средства, надо дать возможность выйти пассажирам;</a:t>
            </a:r>
            <a:endParaRPr kumimoji="0" lang="ru-RU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в салоне нельзя громко разговаривать, мусорить, высовываться из окна, прислонять к дверям и открывать их во время движения;</a:t>
            </a:r>
            <a:endParaRPr kumimoji="0" lang="ru-RU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нельзя отвлекать водителя разговорами во время движения;</a:t>
            </a:r>
            <a:endParaRPr kumimoji="0" lang="ru-RU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если нет свободных мест, - держитесь за поручень;</a:t>
            </a:r>
            <a:endParaRPr kumimoji="0" lang="ru-RU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заблаговременно готовиться к выходу;</a:t>
            </a:r>
            <a:endParaRPr kumimoji="0" lang="ru-RU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быть вежливым и внимательным по отношению к другим пассажирам;</a:t>
            </a:r>
            <a:endParaRPr kumimoji="0" lang="ru-RU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после выхода из транспортного средства переходить проезжую часть дороги только по пешеходному переходу.</a:t>
            </a:r>
            <a:endParaRPr kumimoji="0" lang="ru-RU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PDD\Мои документы\Мои рисунки\TransAstra_road3_sm.jpg"/>
          <p:cNvPicPr>
            <a:picLocks noChangeAspect="1" noChangeArrowheads="1"/>
          </p:cNvPicPr>
          <p:nvPr/>
        </p:nvPicPr>
        <p:blipFill>
          <a:blip r:embed="rId2">
            <a:lum bright="40000" contrast="-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714348" y="357166"/>
            <a:ext cx="7929618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b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Авторы - р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азработчики: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Попова С.П.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педагог ГБОУ СОШ № 481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Щеголькова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Н.В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педагог ГБОУ СОШ №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481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Агеева Н.А.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педагог ГБОУ СОШ № 283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Иголкина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А.И.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педагог ГБОУ СОШ №  269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Бакулина Ж.П.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педагог лицея № 378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Лукьянова К.С.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педагог ГБОУ СОШ № 504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Кедровская С.В.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педагог ГБОУ СОШ № 274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Красных А.Н.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педагог ГБОУ СОШ № 654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Ковригина Н.А.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педагог ГБОУ СОШ № 539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Киямова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Т.Н. педагог лицея № 387 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Галушкина В.Н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педагог лицея № 393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Лубянова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И.К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педагог гимназии № 261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Тюрина О.Е. 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зам. директора по ВР ГБОУ СОШ № 377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PDD\Мои документы\Мои рисунки\TransAstra_road3_sm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40000" contrast="-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8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14290"/>
            <a:ext cx="8858280" cy="642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ВОДИТЕЛИ, ПЕШЕХОДЫ, ПАССАЖИРЫ СОБЛЮДАЙТЕ ПРАВИЛА ДОРОЖНОГО ДВИЖЕНИЯ, ОТНОСИТЕСЬ ДРУГ </a:t>
            </a:r>
          </a:p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К ДРУГУ С УВАЖЕНИЕМ</a:t>
            </a:r>
          </a:p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И ТОГДА  ВАШ  ПУТЬ</a:t>
            </a:r>
          </a:p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ВСЕДА  БУДЕТ</a:t>
            </a:r>
          </a:p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ДОБРЫМ </a:t>
            </a:r>
          </a:p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БЕЗОПАСНЫМ!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89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PDD\Мои документы\Мои рисунки\TransAstra_road3_sm.jpg"/>
          <p:cNvPicPr>
            <a:picLocks noChangeAspect="1" noChangeArrowheads="1"/>
          </p:cNvPicPr>
          <p:nvPr/>
        </p:nvPicPr>
        <p:blipFill>
          <a:blip r:embed="rId2">
            <a:lum bright="40000" contrast="-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428604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Дорожно-транспортное происшествие можно охарактеризовать как «рассогласование»</a:t>
            </a:r>
          </a:p>
          <a:p>
            <a:pPr algn="ctr"/>
            <a:r>
              <a:rPr lang="ru-RU" sz="2800" dirty="0" smtClean="0"/>
              <a:t> взаимодействия звеньев системы  </a:t>
            </a:r>
          </a:p>
          <a:p>
            <a:pPr algn="ctr"/>
            <a:r>
              <a:rPr lang="ru-RU" sz="2800" b="1" dirty="0" smtClean="0"/>
              <a:t>участник дорожного движения – автомобиль – дорога.</a:t>
            </a:r>
          </a:p>
          <a:p>
            <a:pPr algn="ctr"/>
            <a:endParaRPr lang="ru-RU" sz="2800" b="1" dirty="0" smtClean="0"/>
          </a:p>
          <a:p>
            <a:pPr algn="ctr"/>
            <a:r>
              <a:rPr lang="ru-RU" sz="2800" dirty="0" smtClean="0"/>
              <a:t>Несмотря на  качественное различие звеньев системы, они должны быть скоординированы для решения общей задачи – обеспечение безопасности участникам дорожного движения.  В свою очередь не выполнение водителями, пешеходами и пассажирами  Правил дорожного движения может  привести к возникновению опасных ситуаций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PDD\Мои документы\Мои рисунки\TransAstra_road3_sm.jpg"/>
          <p:cNvPicPr>
            <a:picLocks noChangeAspect="1" noChangeArrowheads="1"/>
          </p:cNvPicPr>
          <p:nvPr/>
        </p:nvPicPr>
        <p:blipFill>
          <a:blip r:embed="rId2">
            <a:lum bright="40000" contrast="-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" name="Picture 2" descr="C:\Documents and Settings\PDD\Мои документы\Мои рисунки\dalnobojshi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571612"/>
            <a:ext cx="3286148" cy="221457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286000" y="142852"/>
            <a:ext cx="457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ДТП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 вине водителя</a:t>
            </a:r>
            <a:endParaRPr lang="ru-RU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215206" y="46434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4" descr="C:\Documents and Settings\PDD\Мои документы\Мои рисунки\imgpreview1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1714488"/>
            <a:ext cx="3214710" cy="2214578"/>
          </a:xfrm>
          <a:prstGeom prst="rect">
            <a:avLst/>
          </a:prstGeom>
          <a:noFill/>
        </p:spPr>
      </p:pic>
      <p:pic>
        <p:nvPicPr>
          <p:cNvPr id="1027" name="Picture 3" descr="C:\Documents and Settings\PDD\Мои документы\Мои рисунки\imagesCAPOMK0N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57620" y="1571612"/>
            <a:ext cx="1428760" cy="2214578"/>
          </a:xfrm>
          <a:prstGeom prst="rect">
            <a:avLst/>
          </a:prstGeom>
          <a:noFill/>
        </p:spPr>
      </p:pic>
      <p:pic>
        <p:nvPicPr>
          <p:cNvPr id="1028" name="Picture 4" descr="C:\Documents and Settings\PDD\Мои документы\Мои рисунки\imgpreviewCA4DFAKC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20" y="4214818"/>
            <a:ext cx="3286148" cy="2357454"/>
          </a:xfrm>
          <a:prstGeom prst="rect">
            <a:avLst/>
          </a:prstGeom>
          <a:noFill/>
        </p:spPr>
      </p:pic>
      <p:pic>
        <p:nvPicPr>
          <p:cNvPr id="1029" name="Picture 5" descr="C:\Documents and Settings\PDD\Мои документы\Мои рисунки\imgpreviewCA7HKMYH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72132" y="4143380"/>
            <a:ext cx="3214710" cy="2414589"/>
          </a:xfrm>
          <a:prstGeom prst="rect">
            <a:avLst/>
          </a:prstGeom>
          <a:noFill/>
        </p:spPr>
      </p:pic>
      <p:pic>
        <p:nvPicPr>
          <p:cNvPr id="1030" name="Picture 6" descr="C:\Documents and Settings\PDD\Мои документы\Мои рисунки\imgpreviewCABW8L2W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786182" y="4214818"/>
            <a:ext cx="1540823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PDD\Мои документы\Мои рисунки\TransAstra_road3_sm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000100" y="785794"/>
            <a:ext cx="6429420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Причины:</a:t>
            </a:r>
            <a:endParaRPr kumimoji="0" lang="ru-RU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алкогольное и наркотическое опьянение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 плохое  самочувствие;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плохое  зрение;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 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рассеянное  внимание;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>
                <a:tab pos="9144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плохая  двигательная  реакция;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агрессия  к другим участникам дорожного движения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7. агрессивный стиль вождения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8. халатное отношение к техническому состоянию  ТС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сознательное нарушение ПДД: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неправильный  обгон; 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несоблюдение  дистанции; 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не  учитывается  состояние  покрытия  дороги;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не  учитываются  погодные  условия </a:t>
            </a:r>
            <a:r>
              <a:rPr kumimoji="0" lang="ru-RU" sz="20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0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не  учитывается  время  суток;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игнорируются  сигналы  светофора;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подражание  нарушителям;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пользование  мобильным  телефоном.</a:t>
            </a:r>
            <a:endParaRPr kumimoji="0" lang="ru-RU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PDD\Мои документы\Мои рисунки\TransAstra_road3_sm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071538" y="214290"/>
            <a:ext cx="7000924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Обращение, совет, рекомендации …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Кроха сын к отцу пришел 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 спросила Кроха: «Что шоферу хорошо, 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 пешеходу плохо?»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Водитель пьяный сел за руль,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Ему совсем не плохо.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 остановку въехал он,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пешеходам плохо!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руке он держит телефон,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 марафет наводит.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 в это время пешеход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Дорогу переходит.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 сказала Кроха: 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«Буду ездить хорошо 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 не буду плохо!»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PDD\Мои документы\Мои рисунки\TransAstra_road3_sm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57158" y="0"/>
            <a:ext cx="8358247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Памятка - совет для родителей – водителей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15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Знать и соблюдать Правила дорожного движения.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15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Обладать уверенными навыками вождения.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15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подражать нарушителям.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15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проявлять агрессии к  другим участникам дорожного движения.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15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садиться за руль автомобиля при плохом самочувствии и в состоянии алкогольного опьянения.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15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Учитывать погодные условия,  время суток, состояние покрытия проезжей части.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15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Внимательно следить  за постоянно меняющейся дорожной ситуацией, для принятия быстрого и правильного решения.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15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Соблюдать  скоростной режим и дистанцию.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15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разговаривать во время движения с ребенком, по мобильному телефону.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15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сажать  ребенка до 12 лет на переднее сидение и использовать специальное удерживающее устройство.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15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Контролировать поведение ребенка в салоне.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15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 время длительных поездок чаще останавливайтесь, чтобы ребенок мог подвигаться.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15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кормить и не поить ребенка во время движения.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15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Ребенок выходит из автомобиля после взрослого со стороны тротуара или обочины.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endParaRPr kumimoji="0" lang="ru-RU" sz="1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PDD\Мои документы\Мои рисунки\TransAstra_road3_sm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642910" y="857232"/>
            <a:ext cx="7715304" cy="4693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Авторы - р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азработчики: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Тагиева Э.Э. педагог ГБОУ СОШ № 379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Дьякова Е.С. педагог ГБОУ СОШ № 389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Рубцова Л.М. педагог ГБОУ СОШ № 254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Стафеев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П.А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зам. директора по ВР лицея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№ 244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Воробьева М.Б. педагог ГБОУ СОШ № 551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Астафьев С.В. педагог ГБОУ СОШ № 501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Шамшова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Е.Е. педагог ГБОУ СОШ № 493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Романова Т.И. зам. директора по ВР лицея № 384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Семенова А.А. педагог ГБОУ СОШ № 480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Сачкова С.К. зам. директора по ВР гимназии № 397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PDD\Мои документы\Мои рисунки\TransAstra_road3_sm.jpg"/>
          <p:cNvPicPr>
            <a:picLocks noChangeAspect="1" noChangeArrowheads="1"/>
          </p:cNvPicPr>
          <p:nvPr/>
        </p:nvPicPr>
        <p:blipFill>
          <a:blip r:embed="rId2">
            <a:lum bright="40000" contrast="-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14348" y="357166"/>
            <a:ext cx="7715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ДТП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 вине пешехода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Documents and Settings\PDD\Мои документы\Мои рисунки\Рисунок1.jpg"/>
          <p:cNvPicPr>
            <a:picLocks noChangeAspect="1" noChangeArrowheads="1"/>
          </p:cNvPicPr>
          <p:nvPr/>
        </p:nvPicPr>
        <p:blipFill>
          <a:blip r:embed="rId3"/>
          <a:srcRect l="6754" t="4545" r="6755" b="21212"/>
          <a:stretch>
            <a:fillRect/>
          </a:stretch>
        </p:blipFill>
        <p:spPr bwMode="auto">
          <a:xfrm>
            <a:off x="357158" y="3957618"/>
            <a:ext cx="3786214" cy="2650350"/>
          </a:xfrm>
          <a:prstGeom prst="rect">
            <a:avLst/>
          </a:prstGeom>
          <a:noFill/>
        </p:spPr>
      </p:pic>
      <p:pic>
        <p:nvPicPr>
          <p:cNvPr id="6147" name="Picture 3" descr="C:\Documents and Settings\PDD\Мои документы\Мои рисунки\untitled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1428736"/>
            <a:ext cx="3571900" cy="2143140"/>
          </a:xfrm>
          <a:prstGeom prst="rect">
            <a:avLst/>
          </a:prstGeom>
          <a:noFill/>
        </p:spPr>
      </p:pic>
      <p:pic>
        <p:nvPicPr>
          <p:cNvPr id="2050" name="Picture 2" descr="C:\Documents and Settings\PDD\Мои документы\Мои рисунки\imgpreviewCAPJH89L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2066" y="4000504"/>
            <a:ext cx="3500462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PDD\Мои документы\Мои рисунки\TransAstra_road3_sm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642910" y="428604"/>
            <a:ext cx="7929618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Причины:</a:t>
            </a:r>
            <a:endParaRPr kumimoji="0" lang="ru-RU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 в состоянии алкогольного</a:t>
            </a:r>
            <a:r>
              <a:rPr kumimoji="0" lang="ru-RU" sz="20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или наркотического опьянения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плохое  самочувствие;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плохое  зрение;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рассеянное  внимание;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6858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плохая  двигательная  реакция;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-переход  проезжей  части  вне зоны  пешеходного  перехода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не  учитывается  состояние  покрытия  дороги;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не  учитываются  погодные  условия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ru-RU" sz="20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видимость, состояние  дороги, зонт, капюшон/;</a:t>
            </a:r>
            <a:endParaRPr kumimoji="0" lang="ru-RU" sz="20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6858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 учитывается  время  суток;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kumimoji="0" lang="ru-RU" sz="20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отсутствие </a:t>
            </a:r>
            <a:r>
              <a:rPr kumimoji="0" lang="ru-RU" sz="2000" b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световозвращателей</a:t>
            </a:r>
            <a:r>
              <a:rPr kumimoji="0" lang="ru-RU" sz="20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подражание  нарушителям;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игнорируются  сигналы  светофора;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выход  из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 стоящего  транспорта;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6858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 инерции …за  нарушителем;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разговор по телефону, наушники.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1404</Words>
  <PresentationFormat>Экран (4:3)</PresentationFormat>
  <Paragraphs>218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ДТП  по вине водителя</dc:title>
  <cp:lastModifiedBy>user</cp:lastModifiedBy>
  <cp:revision>99</cp:revision>
  <dcterms:modified xsi:type="dcterms:W3CDTF">2013-11-21T09:02:26Z</dcterms:modified>
</cp:coreProperties>
</file>