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4" r:id="rId27"/>
    <p:sldId id="281" r:id="rId28"/>
    <p:sldId id="282" r:id="rId29"/>
    <p:sldId id="285" r:id="rId30"/>
    <p:sldId id="286" r:id="rId31"/>
    <p:sldId id="283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4" r:id="rId41"/>
    <p:sldId id="295" r:id="rId42"/>
    <p:sldId id="29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6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0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58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5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4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10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58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23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8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6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51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6C0DD-DE4F-41BB-B74D-39D084D684D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A5AAD-7EFE-4AA5-9192-6EFE8C76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01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86" y="363510"/>
            <a:ext cx="10463133" cy="61946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16839" y="36351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cap="all" dirty="0">
                <a:solidFill>
                  <a:schemeClr val="accent5">
                    <a:lumMod val="75000"/>
                  </a:schemeClr>
                </a:solidFill>
                <a:latin typeface="Corbel" panose="020B0503020204020204"/>
              </a:rPr>
              <a:t>Серия  </a:t>
            </a:r>
            <a:endParaRPr lang="ru-RU" sz="3600" b="1" cap="all" dirty="0" smtClean="0">
              <a:solidFill>
                <a:schemeClr val="accent5">
                  <a:lumMod val="75000"/>
                </a:schemeClr>
              </a:solidFill>
              <a:latin typeface="Corbel" panose="020B0503020204020204"/>
            </a:endParaRPr>
          </a:p>
          <a:p>
            <a:pPr lvl="0" algn="ctr"/>
            <a:r>
              <a:rPr lang="ru-RU" sz="3600" b="1" cap="all" dirty="0" smtClean="0">
                <a:solidFill>
                  <a:schemeClr val="accent5">
                    <a:lumMod val="75000"/>
                  </a:schemeClr>
                </a:solidFill>
                <a:latin typeface="Corbel" panose="020B0503020204020204"/>
              </a:rPr>
              <a:t>«</a:t>
            </a:r>
            <a:r>
              <a:rPr lang="ru-RU" sz="3600" b="1" cap="all" dirty="0">
                <a:solidFill>
                  <a:schemeClr val="accent5">
                    <a:lumMod val="75000"/>
                  </a:schemeClr>
                </a:solidFill>
                <a:latin typeface="Corbel" panose="020B0503020204020204"/>
              </a:rPr>
              <a:t>Лабиринты истории»</a:t>
            </a:r>
            <a:br>
              <a:rPr lang="ru-RU" sz="3600" b="1" cap="all" dirty="0">
                <a:solidFill>
                  <a:schemeClr val="accent5">
                    <a:lumMod val="75000"/>
                  </a:schemeClr>
                </a:solidFill>
                <a:latin typeface="Corbel" panose="020B0503020204020204"/>
              </a:rPr>
            </a:br>
            <a:r>
              <a:rPr lang="ru-RU" sz="3600" b="1" cap="all" dirty="0">
                <a:solidFill>
                  <a:schemeClr val="accent5">
                    <a:lumMod val="75000"/>
                  </a:schemeClr>
                </a:solidFill>
                <a:latin typeface="Corbel" panose="020B0503020204020204"/>
              </a:rPr>
              <a:t>Парки и скверы Кировского района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orbel" panose="020B0503020204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6849" y="3981928"/>
            <a:ext cx="6103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ПАРК ИМ.9 ЯНВАРЯ</a:t>
            </a:r>
            <a:endParaRPr lang="ru-RU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6059" y="523475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cap="all" dirty="0">
                <a:solidFill>
                  <a:schemeClr val="accent5">
                    <a:lumMod val="50000"/>
                  </a:schemeClr>
                </a:solidFill>
                <a:latin typeface="Corbel" panose="020B0503020204020204"/>
              </a:rPr>
              <a:t>Центр детского(Юношеского)</a:t>
            </a:r>
          </a:p>
          <a:p>
            <a:pPr lvl="0" algn="ctr"/>
            <a:r>
              <a:rPr lang="ru-RU" sz="2000" b="1" cap="all" dirty="0">
                <a:solidFill>
                  <a:schemeClr val="accent5">
                    <a:lumMod val="50000"/>
                  </a:schemeClr>
                </a:solidFill>
                <a:latin typeface="Corbel" panose="020B0503020204020204"/>
              </a:rPr>
              <a:t> технического творчества</a:t>
            </a:r>
          </a:p>
          <a:p>
            <a:pPr lvl="0" algn="ctr"/>
            <a:r>
              <a:rPr lang="ru-RU" sz="2000" b="1" cap="all" dirty="0">
                <a:solidFill>
                  <a:schemeClr val="accent5">
                    <a:lumMod val="50000"/>
                  </a:schemeClr>
                </a:solidFill>
                <a:latin typeface="Corbel" panose="020B0503020204020204"/>
              </a:rPr>
              <a:t> Кировского района </a:t>
            </a:r>
            <a:br>
              <a:rPr lang="ru-RU" sz="2000" b="1" cap="all" dirty="0">
                <a:solidFill>
                  <a:schemeClr val="accent5">
                    <a:lumMod val="50000"/>
                  </a:schemeClr>
                </a:solidFill>
                <a:latin typeface="Corbel" panose="020B0503020204020204"/>
              </a:rPr>
            </a:br>
            <a:r>
              <a:rPr lang="ru-RU" sz="2000" b="1" cap="all" dirty="0">
                <a:solidFill>
                  <a:schemeClr val="accent5">
                    <a:lumMod val="50000"/>
                  </a:schemeClr>
                </a:solidFill>
                <a:latin typeface="Corbel" panose="020B0503020204020204"/>
              </a:rPr>
              <a:t>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29511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5" y="374754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179226" y="430730"/>
            <a:ext cx="103881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Благоустраивал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Зимнего дворца придворный садовник из Павловска 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Р. Ф. </a:t>
            </a:r>
            <a:r>
              <a:rPr lang="ru-RU" sz="3200" i="1" dirty="0" err="1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Катцер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он же впоследствии создавал в 1920 г. проект Сада 9 января,- вот такие сюрпризы истории!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у Зимнего дворца были очень масштабные и велись около 6 лет.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767" y="3507698"/>
            <a:ext cx="5994225" cy="300912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152006" y="5966085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91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5" y="374754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479030" y="97435"/>
            <a:ext cx="103881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весны 1898 г. приступили к сооружению постоянной ограды вокруг </a:t>
            </a:r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сада. 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над почти двухметровой оградой, установленной на высокие пьедесталы из песчаника с гранитным основанием, закончили к 1902 г. Поверх ограды укрепили чугунную, ручной ковки </a:t>
            </a:r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ограду.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42690" y="577121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926" b="9064"/>
          <a:stretch/>
        </p:blipFill>
        <p:spPr>
          <a:xfrm>
            <a:off x="3093003" y="2436857"/>
            <a:ext cx="6930386" cy="372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08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051684" y="325162"/>
            <a:ext cx="681552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Ограда была выполнена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проекту Роберта-Фридриха </a:t>
            </a:r>
            <a:r>
              <a:rPr lang="ru-RU" sz="3200" i="1" dirty="0" err="1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Мельцера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Будучи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архитектором императорского двора,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принимал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отделке интерьеров множества царских резиденций: Зимнего дворца, Аничкова дворца,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Александровского дворца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Царском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Селе.</a:t>
            </a:r>
            <a:endParaRPr lang="ru-RU" sz="32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400" i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89" y="1080775"/>
            <a:ext cx="3491974" cy="463047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8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08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359108" y="325162"/>
            <a:ext cx="105081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Руководителем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всех слесарных и кузнечных работ был мастер Ф.А. </a:t>
            </a:r>
            <a:r>
              <a:rPr lang="ru-RU" sz="3200" i="1" dirty="0" err="1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Энгельсон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приглашенный </a:t>
            </a:r>
            <a:r>
              <a:rPr lang="ru-RU" sz="3200" i="1" dirty="0" err="1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Мельцером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 Риги. В столицу </a:t>
            </a:r>
            <a:r>
              <a:rPr lang="ru-RU" sz="3200" i="1" dirty="0" err="1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Энгельсон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прибыл со своим инструментом и специальными рабочими.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оградой были созданы мастерские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Петроградской стороне. К работе над решеткой в этих мастерских приступили 1 февраля 1898 года. Изготовлением решетки занималось в среднем 200 человек рабочих, из которых около 12 человек были иностранные художники-кузнецы. Вся работа по изготовлению решетки заняла 15 месяцев.</a:t>
            </a:r>
            <a:endParaRPr lang="ru-RU" sz="24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41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08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543112" y="170558"/>
            <a:ext cx="622947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августе 1900 года на Всемирной выставке в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Париже было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представлено 4 звена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решетки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императорскими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вензелями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российскими гербами, 6 ваз и одни ворота, установленные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розовом камне. Экспонировавшемуся фрагменту ограды были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присуждены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две золотые медали выставки.</a:t>
            </a:r>
            <a:endParaRPr lang="ru-RU" sz="24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619" y="685801"/>
            <a:ext cx="393760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2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08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558977" y="170558"/>
            <a:ext cx="102136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выглядело оригинальное звено решетки.</a:t>
            </a:r>
          </a:p>
          <a:p>
            <a:pPr lvl="0" algn="ctr"/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ограды – это изгибающиеся цветы и стебли, огибающие двуглавых орлов и императорские вензеля.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18257" r="-244" b="24641"/>
          <a:stretch/>
        </p:blipFill>
        <p:spPr>
          <a:xfrm>
            <a:off x="2174413" y="2620252"/>
            <a:ext cx="8514414" cy="3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08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543112" y="170558"/>
            <a:ext cx="622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августе</a:t>
            </a:r>
            <a:endParaRPr lang="ru-RU" sz="2400" i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550" y="460816"/>
            <a:ext cx="10213298" cy="603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08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543112" y="170558"/>
            <a:ext cx="622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августе</a:t>
            </a:r>
            <a:endParaRPr lang="ru-RU" sz="2400" i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108" y="409444"/>
            <a:ext cx="10388183" cy="614014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73664" y="5758856"/>
            <a:ext cx="1412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фото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1904г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93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249" y="571501"/>
            <a:ext cx="7620000" cy="57150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9105129" y="571501"/>
            <a:ext cx="26464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сад 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 стороны Невы</a:t>
            </a:r>
            <a:endParaRPr lang="ru-RU" sz="24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74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93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94953" y="326037"/>
            <a:ext cx="101926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Ограда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была разрушена на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Всесоюзном субботнике </a:t>
            </a: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мая 1920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года.</a:t>
            </a:r>
            <a:endParaRPr lang="ru-RU" sz="28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субботнике участвовало семь тысяч рабочих, студентов и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курсантов. 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981" y="2012844"/>
            <a:ext cx="7139006" cy="431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90" r="-1530" b="4481"/>
          <a:stretch/>
        </p:blipFill>
        <p:spPr>
          <a:xfrm>
            <a:off x="1394085" y="314792"/>
            <a:ext cx="10538085" cy="62359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8408" y="885696"/>
            <a:ext cx="81396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Ядро парка составляет сад дворянской усадьбы, пережившей время распада Петергофской дороги. В 1762 г. дача, располагавшаяся по 100 м в обе стороны от ныне существующего пруда, была пожалована герольдмейстеру Д.П. </a:t>
            </a:r>
            <a:r>
              <a:rPr lang="ru-RU" sz="3200" i="1" dirty="0" err="1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Лобкову</a:t>
            </a:r>
            <a:r>
              <a:rPr lang="ru-RU" sz="3200" i="1" dirty="0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На плане этих лет изображена парадная усадьба с английским садом и пейзажным прудом - предшественником ныне существующего</a:t>
            </a:r>
            <a:r>
              <a:rPr lang="ru-RU" sz="1600" i="1" dirty="0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9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45574" y="777697"/>
            <a:ext cx="491677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Неве был подогнан плавучий кран. Для вывоза мусора были мобилизованы грузовики, подводы, а также специально для субботника была проложена узкоколейная дорога, по которой ездило </a:t>
            </a:r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вагонеток.</a:t>
            </a:r>
          </a:p>
          <a:p>
            <a:pPr lvl="0" algn="ctr"/>
            <a:endParaRPr lang="ru-RU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" b="5573"/>
          <a:stretch/>
        </p:blipFill>
        <p:spPr>
          <a:xfrm>
            <a:off x="1649227" y="464779"/>
            <a:ext cx="4691922" cy="592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9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8464" y="534994"/>
            <a:ext cx="9248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 звеньев ограды уцелело, они лежали сваленные на набережной Невы.</a:t>
            </a:r>
            <a:endParaRPr lang="ru-RU" sz="24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-22" b="4923"/>
          <a:stretch/>
        </p:blipFill>
        <p:spPr>
          <a:xfrm>
            <a:off x="2651590" y="1652119"/>
            <a:ext cx="7689956" cy="4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9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4107" y="1448511"/>
            <a:ext cx="924893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Подчеркнем еще один парадокс Истории – 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тот самый день(1 мая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1920 г.),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разрушали созданный 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проекту Р.Ф. </a:t>
            </a:r>
            <a:r>
              <a:rPr lang="ru-RU" sz="3200" i="1" dirty="0" err="1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Катцера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сад Зимнего дворца, 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тот самый день был основан по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его же проекту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первый послереволюционный парк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 памяти жертв расстрела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января 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1905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года».</a:t>
            </a:r>
            <a:endParaRPr lang="ru-RU" sz="28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9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99392" y="462569"/>
            <a:ext cx="105284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планировка сада были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выполнены</a:t>
            </a: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1924—1926 годах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целевшие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звенья ограды были установлены на новое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место. </a:t>
            </a: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месте выломанных двуглавых орлов и вензелей по-прежнему находились большие дыры, которые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портили вид ограды.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" b="9348"/>
          <a:stretch/>
        </p:blipFill>
        <p:spPr>
          <a:xfrm>
            <a:off x="2908849" y="2709338"/>
            <a:ext cx="7525063" cy="374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99392" y="462569"/>
            <a:ext cx="10528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начале 1929 года сад передали клубу завода </a:t>
            </a:r>
            <a:endParaRPr lang="ru-RU" sz="24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Красный </a:t>
            </a:r>
            <a:r>
              <a:rPr lang="ru-RU" sz="2400" i="1" dirty="0" err="1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Путиловец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 Были построены открытая летняя эстрада и павильон-читальня. Сад </a:t>
            </a:r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использовался</a:t>
            </a:r>
          </a:p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«Красным </a:t>
            </a:r>
            <a:r>
              <a:rPr lang="ru-RU" sz="2400" i="1" dirty="0" err="1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Путиловцем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и другими близлежащими заводами </a:t>
            </a:r>
            <a:endParaRPr lang="ru-RU" sz="24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общественными организациями для массовых гуляний и проведения различных мероприятий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3873" t="9354" r="1726" b="30427"/>
          <a:stretch/>
        </p:blipFill>
        <p:spPr>
          <a:xfrm>
            <a:off x="2551511" y="2770893"/>
            <a:ext cx="7974767" cy="35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2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34091" y="750269"/>
            <a:ext cx="10528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Так выглядел </a:t>
            </a:r>
            <a:r>
              <a:rPr lang="ru-RU" sz="2800" i="1" dirty="0" err="1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пр.Стачек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Сад 9 января в период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1926-1930 </a:t>
            </a:r>
            <a:r>
              <a:rPr lang="ru-RU" sz="2800" i="1" dirty="0" err="1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" r="224" b="2865"/>
          <a:stretch/>
        </p:blipFill>
        <p:spPr>
          <a:xfrm>
            <a:off x="2998555" y="1872159"/>
            <a:ext cx="6883977" cy="43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90" y="374707"/>
            <a:ext cx="10420769" cy="615725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1460" y="609624"/>
            <a:ext cx="1052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 сада в 1930-е годы</a:t>
            </a:r>
            <a:endParaRPr lang="ru-RU" sz="3200" i="1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82" y="1429316"/>
            <a:ext cx="9129010" cy="479869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74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04584" y="326037"/>
            <a:ext cx="1052840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 1938 году в сад 9-го Января был перенесен </a:t>
            </a:r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памятник-бюст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Васе Алексееву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—председателю</a:t>
            </a: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Петроградского комитета «Социалистического союза рабочей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молодёжи», редактору журнала «Юный пролетарий».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49" b="9445"/>
          <a:stretch/>
        </p:blipFill>
        <p:spPr>
          <a:xfrm>
            <a:off x="1998198" y="2715985"/>
            <a:ext cx="2563318" cy="2995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342" y="2234891"/>
            <a:ext cx="2904657" cy="42970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21965" y="2751419"/>
            <a:ext cx="39973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orbel" panose="020B0503020204020204" pitchFamily="34" charset="0"/>
              </a:rPr>
              <a:t>Надпись на памятнике гласит:</a:t>
            </a:r>
          </a:p>
          <a:p>
            <a:pPr algn="ctr"/>
            <a:r>
              <a:rPr lang="ru-RU" sz="2000" b="1" i="1" dirty="0" smtClean="0">
                <a:latin typeface="Corbel" panose="020B0503020204020204" pitchFamily="34" charset="0"/>
              </a:rPr>
              <a:t>«</a:t>
            </a:r>
            <a:r>
              <a:rPr lang="ru-RU" sz="2000" b="1" i="1" dirty="0">
                <a:latin typeface="Corbel" panose="020B0503020204020204" pitchFamily="34" charset="0"/>
              </a:rPr>
              <a:t>Вася Алексеев</a:t>
            </a:r>
          </a:p>
          <a:p>
            <a:pPr algn="ctr"/>
            <a:r>
              <a:rPr lang="ru-RU" sz="2000" b="1" i="1" dirty="0">
                <a:latin typeface="Corbel" panose="020B0503020204020204" pitchFamily="34" charset="0"/>
              </a:rPr>
              <a:t>Один из основателей комсомола</a:t>
            </a:r>
          </a:p>
          <a:p>
            <a:pPr algn="ctr"/>
            <a:r>
              <a:rPr lang="ru-RU" sz="2000" b="1" i="1" dirty="0">
                <a:latin typeface="Corbel" panose="020B0503020204020204" pitchFamily="34" charset="0"/>
              </a:rPr>
              <a:t>род. 1897 г. </a:t>
            </a:r>
          </a:p>
          <a:p>
            <a:pPr algn="ctr"/>
            <a:r>
              <a:rPr lang="ru-RU" sz="2000" b="1" i="1" dirty="0">
                <a:latin typeface="Corbel" panose="020B0503020204020204" pitchFamily="34" charset="0"/>
              </a:rPr>
              <a:t>ум. 1919 г.» </a:t>
            </a:r>
          </a:p>
        </p:txBody>
      </p:sp>
    </p:spTree>
    <p:extLst>
      <p:ext uri="{BB962C8B-B14F-4D97-AF65-F5344CB8AC3E}">
        <p14:creationId xmlns:p14="http://schemas.microsoft.com/office/powerpoint/2010/main" val="10882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4692" y="948574"/>
            <a:ext cx="105284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Великой Отечественной войны сад находился недалеко от линии фронта и сильно пострадал. Во время блокады деревья были вырублены на дрова, а земля раскопана под огороды. </a:t>
            </a:r>
            <a:endParaRPr lang="ru-RU" sz="24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23011" r="4122"/>
          <a:stretch/>
        </p:blipFill>
        <p:spPr>
          <a:xfrm>
            <a:off x="6462804" y="3189084"/>
            <a:ext cx="5171608" cy="3223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960" t="4845" r="3026"/>
          <a:stretch/>
        </p:blipFill>
        <p:spPr>
          <a:xfrm>
            <a:off x="1417476" y="3231738"/>
            <a:ext cx="4775505" cy="31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04972" y="550871"/>
            <a:ext cx="9867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войны,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реконструирован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значительно расширен. </a:t>
            </a:r>
            <a:endParaRPr lang="ru-RU" sz="28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51" y="1852922"/>
            <a:ext cx="8400258" cy="45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5" y="374754"/>
            <a:ext cx="10388183" cy="62059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64105" y="511742"/>
            <a:ext cx="1038818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1850-х гг. дача принадлежала </a:t>
            </a:r>
            <a:r>
              <a:rPr lang="ru-RU" sz="2800" i="1" dirty="0" err="1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обер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-секретарю Сената Галлеру, который построил на территории современного сада где-то за сохранившимся прудом новый господский дом. </a:t>
            </a:r>
            <a:endParaRPr lang="en-US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Жил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нем постоянно, а его наследники устраивали здесь великолепные праздники с балетом и выступлениями итальянских певцов. </a:t>
            </a:r>
            <a:endParaRPr lang="en-US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</a:rPr>
              <a:t>Эта традиция продолжалась довольно долго: </a:t>
            </a:r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в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</a:rPr>
              <a:t>доме впоследствии разместился ресторан «Ташкент», </a:t>
            </a:r>
            <a:endParaRPr lang="en-US" sz="2800" i="1" dirty="0" smtClean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где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</a:rPr>
              <a:t>до 1880-х гг. пели цыгане, устраивались музыкальные вечера </a:t>
            </a:r>
            <a:endParaRPr lang="en-US" sz="2800" i="1" dirty="0" smtClean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и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</a:rPr>
              <a:t>гулянья в саду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.</a:t>
            </a:r>
            <a:endParaRPr lang="en-US" sz="2800" i="1" dirty="0" smtClean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</a:rPr>
              <a:t>В 1892 г. здание «Ташкента» арендовал отдел при Путиловском заводе для просветительской работы: была сооружена сцена, устраивались танцы, существовала даже идея организации оперной труппы.</a:t>
            </a:r>
          </a:p>
        </p:txBody>
      </p:sp>
    </p:spTree>
    <p:extLst>
      <p:ext uri="{BB962C8B-B14F-4D97-AF65-F5344CB8AC3E}">
        <p14:creationId xmlns:p14="http://schemas.microsoft.com/office/powerpoint/2010/main" val="19405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04972" y="696657"/>
            <a:ext cx="9867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1954 году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передали детям. </a:t>
            </a:r>
            <a:endParaRPr lang="ru-RU" sz="28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467" y="1644505"/>
            <a:ext cx="7440080" cy="47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39105" y="457240"/>
            <a:ext cx="97784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парка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были созданы </a:t>
            </a:r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игровые площадки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 кружок «Юный техник». </a:t>
            </a:r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сада изменилось на «Детский парк им. 9 января». </a:t>
            </a:r>
            <a:endParaRPr lang="ru-RU" sz="24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en-US" sz="2800" i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050" y="2539474"/>
            <a:ext cx="5177223" cy="37073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288" y="2539474"/>
            <a:ext cx="4998051" cy="370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21" y="591140"/>
            <a:ext cx="10062143" cy="56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04972" y="535428"/>
            <a:ext cx="9867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картуши в ограде по-прежнему зияли дырами… </a:t>
            </a:r>
            <a:endParaRPr lang="ru-RU" sz="28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1238" b="4387"/>
          <a:stretch/>
        </p:blipFill>
        <p:spPr>
          <a:xfrm>
            <a:off x="3213637" y="1265616"/>
            <a:ext cx="7039635" cy="50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04972" y="535428"/>
            <a:ext cx="98678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1991 году началась постепенная реставрация сильно обветшавшей ограды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парка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ограда состоит из 26 звеньев, из них 24 звена ограды выходят непосредственно на проспект Стачек и два звена - боковые. В настоящее время восстановлена большая часть - 19 звеньев. Каждое звено имеет высоту 3 метра и длину 9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метров.</a:t>
            </a:r>
            <a:endParaRPr lang="ru-RU" sz="24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11096" b="3831"/>
          <a:stretch/>
        </p:blipFill>
        <p:spPr>
          <a:xfrm>
            <a:off x="1331232" y="3359384"/>
            <a:ext cx="4764768" cy="3147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0533" t="32180" r="6081" b="7659"/>
          <a:stretch/>
        </p:blipFill>
        <p:spPr>
          <a:xfrm>
            <a:off x="5916147" y="3359384"/>
            <a:ext cx="5816838" cy="322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05141" y="797511"/>
            <a:ext cx="43278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Реставраторам 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удалось полностью восстановить исконный вид </a:t>
            </a:r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металлической ограды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Свою 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роль в процессе восстановления </a:t>
            </a:r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сыграли 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освоенные нашими кузнецами методы ковки старых мастеров: </a:t>
            </a:r>
            <a:endParaRPr lang="ru-RU" sz="24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как и 200 лет назад, </a:t>
            </a:r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выстукивали </a:t>
            </a:r>
            <a:r>
              <a:rPr lang="ru-RU" sz="24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детали на дубовых </a:t>
            </a:r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пнях.</a:t>
            </a:r>
          </a:p>
          <a:p>
            <a:pPr lvl="0" algn="ctr"/>
            <a:r>
              <a:rPr lang="ru-RU" sz="24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Ограда парка – памятник архитектуры регионального значения.</a:t>
            </a:r>
            <a:endParaRPr lang="ru-RU" sz="20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56" y="1643511"/>
            <a:ext cx="5858031" cy="39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45956" y="817605"/>
            <a:ext cx="10106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сожалению ворота основного входа до сих пор ждут реставрации.</a:t>
            </a:r>
            <a:endParaRPr lang="ru-RU" sz="28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29" y="2863122"/>
            <a:ext cx="4619171" cy="35076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5479" r="10642" b="11155"/>
          <a:stretch/>
        </p:blipFill>
        <p:spPr>
          <a:xfrm>
            <a:off x="6171292" y="2863122"/>
            <a:ext cx="5486401" cy="35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04972" y="535428"/>
            <a:ext cx="9867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Вход в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проспекта Стачек после реставрации. </a:t>
            </a:r>
            <a:endParaRPr lang="ru-RU" sz="28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57" y="1446239"/>
            <a:ext cx="8022921" cy="4886325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70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04972" y="816735"/>
            <a:ext cx="9867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 им.9 января является привлекательным местом  семейного отдыха.</a:t>
            </a:r>
            <a:endParaRPr lang="ru-RU" sz="32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09" y="2595580"/>
            <a:ext cx="4205763" cy="3485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68" y="2595580"/>
            <a:ext cx="6028117" cy="34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2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51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21571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b="4443"/>
          <a:stretch/>
        </p:blipFill>
        <p:spPr>
          <a:xfrm>
            <a:off x="6922195" y="509760"/>
            <a:ext cx="4495973" cy="28108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10" y="3480033"/>
            <a:ext cx="4429028" cy="2785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10" y="509760"/>
            <a:ext cx="4353197" cy="27207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94" y="3480032"/>
            <a:ext cx="4495974" cy="278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5" y="374754"/>
            <a:ext cx="10388183" cy="62059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9167" y="1546062"/>
            <a:ext cx="103881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начале ХХ века в одном из домов бывшей усадьбы действовало отделение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Общества русских фабрично-заводских рабочих» священника Георгия Гапона, где наряду с политической работой по-прежнему проходили танцевальные вечера и чаепития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были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 попытки организации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досуга рабочих,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предпринимались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революции.</a:t>
            </a:r>
            <a:endParaRPr lang="ru-RU" sz="3200" i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88" y="369776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99988" y="340556"/>
            <a:ext cx="58345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праздничные дни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собирает многочисленных участников различных концертов, конкурсов и массовых гуляний.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8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73" y="2597531"/>
            <a:ext cx="5224580" cy="34830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608" y="834941"/>
            <a:ext cx="4033291" cy="56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2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44802" y="535899"/>
            <a:ext cx="1012801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детского(юношеского) технического творчества Кировского района расположен на территории </a:t>
            </a:r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Парка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им.9 января.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Центре занимается  более трех тысяч детей и подростков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ru-RU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839" y="2408733"/>
            <a:ext cx="5371001" cy="402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0" y="326037"/>
            <a:ext cx="10388183" cy="62059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341547" y="5711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4885" y="879160"/>
            <a:ext cx="101280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подготовлена</a:t>
            </a:r>
          </a:p>
          <a:p>
            <a:pPr lvl="0" algn="ctr"/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педагогом-организатором ЦДЮТТ</a:t>
            </a: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2800" i="1" dirty="0" err="1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Диканской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Н.Е.</a:t>
            </a:r>
          </a:p>
          <a:p>
            <a:pPr lvl="0" algn="ctr"/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8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8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2020г.</a:t>
            </a:r>
            <a:endParaRPr lang="ru-RU" sz="2800" i="1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5" y="374754"/>
            <a:ext cx="10388183" cy="62059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4176" y="526731"/>
            <a:ext cx="1038818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Гапон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сыграл одну из главных ролей в трагедии Кровавого воскресения 9 января 1905 года. В этот день рабочие Нарвской заставы двинулись с петицией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Зимнему дворцу. У Нарвской заставы (ныне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площадь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Стачек) они были встречены и расстреляны войсками</a:t>
            </a:r>
            <a:r>
              <a:rPr lang="ru-RU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i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85" y="3122449"/>
            <a:ext cx="4661941" cy="33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5" y="374754"/>
            <a:ext cx="10388183" cy="62059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51481" y="920622"/>
            <a:ext cx="100134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имени 9 января примечателен тем, что это первый из парков, созданных после Октябрьской революции. Его разбили на том самом месте, откуда рабочие Нарвской заставы двинулись с петицией к царю. Парк был заложен 1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мая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1920 года во время первого Всесоюзного коммунистического субботника. Проект парка был разработан известным садоводом Р.Ф. </a:t>
            </a:r>
            <a:r>
              <a:rPr lang="ru-RU" sz="3200" i="1" dirty="0" err="1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Катцером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Первоначально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парку было присвоено имя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«Сад в память жертв расстрела 9 января 1905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года». </a:t>
            </a:r>
            <a:endParaRPr lang="ru-RU" sz="3200" i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5" y="299804"/>
            <a:ext cx="10388183" cy="63258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64103" y="314538"/>
            <a:ext cx="1038818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1924 году со стороны проспекта Стачек вдоль парка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установили кованую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решетку, которая имеет очень необычную историю.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Более ста лет назад эта решетка была оградой  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</a:rPr>
              <a:t>Собственного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сада Зимнего дворца.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90" y="2950734"/>
            <a:ext cx="5906125" cy="35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3" y="266077"/>
            <a:ext cx="10388183" cy="63258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64103" y="314538"/>
            <a:ext cx="103881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второй половины XIX века между Зимним дворцом и Адмиралтейством было свободное пространство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проводили развод караула.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482" y="1898932"/>
            <a:ext cx="6943648" cy="457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4" y="314538"/>
            <a:ext cx="10388182" cy="62436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712" t="4142"/>
          <a:stretch/>
        </p:blipFill>
        <p:spPr>
          <a:xfrm>
            <a:off x="4197245" y="3768673"/>
            <a:ext cx="4302177" cy="27694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64103" y="314538"/>
            <a:ext cx="103881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из-за появления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оживлённого проезда и после неудачного покушения на императора Александра II </a:t>
            </a:r>
            <a:endParaRPr lang="ru-RU" sz="3200" i="1" dirty="0" smtClean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1880 году,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появилась мысль оградить Зимний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дворец,</a:t>
            </a:r>
          </a:p>
          <a:p>
            <a:pPr algn="ctr"/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западном крыле которого размещались императорские личные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покои,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шумной улицы и создать на месте плаца сад с оградой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Работы над садом начались </a:t>
            </a:r>
            <a:r>
              <a:rPr lang="ru-RU" sz="3200" i="1" dirty="0" smtClean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в 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</a:t>
            </a:r>
            <a:r>
              <a:rPr lang="en-US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правлении Николая </a:t>
            </a:r>
            <a:r>
              <a:rPr lang="en-US" sz="3200" i="1" dirty="0">
                <a:solidFill>
                  <a:prstClr val="black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endParaRPr lang="ru-RU" sz="3200" i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en-US" sz="3200" i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15330" y="5084147"/>
            <a:ext cx="2512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План </a:t>
            </a:r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сада </a:t>
            </a:r>
          </a:p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у Зимнего дворца</a:t>
            </a:r>
            <a:endParaRPr lang="ru-RU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1290</Words>
  <Application>Microsoft Office PowerPoint</Application>
  <PresentationFormat>Широкоэкранный</PresentationFormat>
  <Paragraphs>133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Corbel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71</cp:revision>
  <dcterms:created xsi:type="dcterms:W3CDTF">2020-05-14T12:36:18Z</dcterms:created>
  <dcterms:modified xsi:type="dcterms:W3CDTF">2020-05-18T14:00:26Z</dcterms:modified>
</cp:coreProperties>
</file>