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3" r:id="rId2"/>
    <p:sldId id="284" r:id="rId3"/>
    <p:sldId id="286" r:id="rId4"/>
    <p:sldId id="288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56" r:id="rId13"/>
    <p:sldId id="257" r:id="rId14"/>
    <p:sldId id="259" r:id="rId15"/>
    <p:sldId id="260" r:id="rId16"/>
    <p:sldId id="269" r:id="rId17"/>
    <p:sldId id="270" r:id="rId18"/>
    <p:sldId id="263" r:id="rId19"/>
    <p:sldId id="272" r:id="rId20"/>
    <p:sldId id="273" r:id="rId21"/>
    <p:sldId id="262" r:id="rId22"/>
    <p:sldId id="279" r:id="rId23"/>
    <p:sldId id="280" r:id="rId24"/>
    <p:sldId id="278" r:id="rId25"/>
    <p:sldId id="304" r:id="rId26"/>
    <p:sldId id="297" r:id="rId27"/>
    <p:sldId id="305" r:id="rId28"/>
    <p:sldId id="281" r:id="rId29"/>
    <p:sldId id="282" r:id="rId30"/>
    <p:sldId id="300" r:id="rId31"/>
    <p:sldId id="303" r:id="rId32"/>
    <p:sldId id="302" r:id="rId33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C4F"/>
    <a:srgbClr val="EF5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0" autoAdjust="0"/>
  </p:normalViewPr>
  <p:slideViewPr>
    <p:cSldViewPr snapToGrid="0" snapToObjects="1">
      <p:cViewPr>
        <p:scale>
          <a:sx n="78" d="100"/>
          <a:sy n="78" d="100"/>
        </p:scale>
        <p:origin x="-9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561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r>
              <a:rPr lang="ru-RU"/>
              <a:t>Состав воздуха атмосферы</a:t>
            </a:r>
          </a:p>
        </c:rich>
      </c:tx>
      <c:layout>
        <c:manualLayout>
          <c:xMode val="edge"/>
          <c:yMode val="edge"/>
          <c:x val="0.17586206896551718"/>
          <c:y val="3.3898305084745797E-2"/>
        </c:manualLayout>
      </c:layout>
      <c:overlay val="0"/>
      <c:spPr>
        <a:noFill/>
        <a:ln w="24318">
          <a:noFill/>
        </a:ln>
      </c:spPr>
    </c:title>
    <c:autoTitleDeleted val="0"/>
    <c:view3D>
      <c:rotX val="15"/>
      <c:rotY val="23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66666666666671"/>
          <c:y val="0.28305084745762726"/>
          <c:w val="0.66551724137931034"/>
          <c:h val="0.3898305084745765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159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0000"/>
              </a:solidFill>
              <a:ln w="12159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00FF"/>
              </a:solidFill>
              <a:ln w="12159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333333"/>
              </a:solidFill>
              <a:ln w="12159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Азот</c:v>
                </c:pt>
                <c:pt idx="1">
                  <c:v>Кислород</c:v>
                </c:pt>
                <c:pt idx="2">
                  <c:v>Углекислый газ</c:v>
                </c:pt>
              </c:strCache>
            </c:strRef>
          </c:cat>
          <c:val>
            <c:numRef>
              <c:f>Sheet1!$B$2:$D$2</c:f>
              <c:numCache>
                <c:formatCode>0%</c:formatCode>
                <c:ptCount val="3"/>
                <c:pt idx="0">
                  <c:v>0.78</c:v>
                </c:pt>
                <c:pt idx="1">
                  <c:v>0.21000000000000008</c:v>
                </c:pt>
                <c:pt idx="2">
                  <c:v>1.0000000000000007E-2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4318">
          <a:noFill/>
        </a:ln>
      </c:spPr>
    </c:plotArea>
    <c:legend>
      <c:legendPos val="b"/>
      <c:layout>
        <c:manualLayout>
          <c:xMode val="edge"/>
          <c:yMode val="edge"/>
          <c:x val="0.21494252873563224"/>
          <c:y val="0.82203389830508511"/>
          <c:w val="0.5528735632183911"/>
          <c:h val="5.7627118644067797E-2"/>
        </c:manualLayout>
      </c:layout>
      <c:overlay val="0"/>
      <c:spPr>
        <a:noFill/>
        <a:ln w="24318">
          <a:noFill/>
        </a:ln>
      </c:spPr>
      <c:txPr>
        <a:bodyPr/>
        <a:lstStyle/>
        <a:p>
          <a:pPr>
            <a:defRPr sz="1604" b="1" i="0" u="none" strike="noStrike" baseline="0">
              <a:solidFill>
                <a:schemeClr val="tx1"/>
              </a:solidFill>
              <a:latin typeface="Tahoma"/>
              <a:ea typeface="Tahoma"/>
              <a:cs typeface="Tahoma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47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08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892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218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90BFB43-6519-4D29-BCA0-97B60D8D42A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494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195ED1B-7878-4C6C-8B04-0D0F2C6ED97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495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40B2F7-9570-42D1-994C-B944CAF5F9A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75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955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33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887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96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489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019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99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61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EBBCE-249E-B449-A1F7-8B30A7B1CCA3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4887A-2EBA-C646-969F-61D46B7DC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893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search_images?q=%D0%BF%D0%BE%D0%B2%D0%B5%D1%80%D1%85%D0%BD%D0%BE%D1%81%D1%82%D1%8C%20%D0%97%D0%B5%D0%BC%D0%BB%D0%B8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../media/image50.jpeg"/><Relationship Id="rId7" Type="http://schemas.openxmlformats.org/officeDocument/2006/relationships/image" Target="../media/image52.jpeg"/><Relationship Id="rId2" Type="http://schemas.openxmlformats.org/officeDocument/2006/relationships/hyperlink" Target="https://commons.wikimedia.org/wiki/File:Tarangini.jpg?uselang=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hoto-finish.ru/2010/05/30/fotografii-vozdushnyx-sharov/" TargetMode="External"/><Relationship Id="rId5" Type="http://schemas.openxmlformats.org/officeDocument/2006/relationships/image" Target="../media/image51.jpeg"/><Relationship Id="rId4" Type="http://schemas.openxmlformats.org/officeDocument/2006/relationships/hyperlink" Target="http://www.kartinki.me/avia-kartinki/17036-uts-t-45a-boingvae-sistemz-gosxouk-vms-ssha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23.wm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Ivanova\Documents\Новая папка (2)\d5fe171bde9709128b116d42def43ff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" y="402336"/>
            <a:ext cx="8974842" cy="573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12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нс\Desktop\020_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2051050" y="3068638"/>
            <a:ext cx="2808288" cy="1655762"/>
          </a:xfrm>
          <a:prstGeom prst="cloudCallout">
            <a:avLst>
              <a:gd name="adj1" fmla="val -31231"/>
              <a:gd name="adj2" fmla="val 77898"/>
            </a:avLst>
          </a:prstGeom>
          <a:gradFill rotWithShape="1">
            <a:gsLst>
              <a:gs pos="0">
                <a:srgbClr val="FFFF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>
                <a:solidFill>
                  <a:srgbClr val="CC3300"/>
                </a:solidFill>
                <a:latin typeface="Comic Sans MS" pitchFamily="66" charset="0"/>
              </a:rPr>
              <a:t>Без паруса плывут.</a:t>
            </a:r>
          </a:p>
        </p:txBody>
      </p:sp>
      <p:pic>
        <p:nvPicPr>
          <p:cNvPr id="3077" name="Picture 5" descr="ag00007_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7451725" y="5373688"/>
            <a:ext cx="1028700" cy="1190625"/>
          </a:xfrm>
          <a:noFill/>
          <a:ln/>
        </p:spPr>
      </p:pic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2627313" y="1628775"/>
            <a:ext cx="3457575" cy="1800225"/>
          </a:xfrm>
          <a:prstGeom prst="cloudCallout">
            <a:avLst>
              <a:gd name="adj1" fmla="val 69514"/>
              <a:gd name="adj2" fmla="val 10407"/>
            </a:avLst>
          </a:prstGeom>
          <a:gradFill rotWithShape="1">
            <a:gsLst>
              <a:gs pos="0">
                <a:srgbClr val="3399FF"/>
              </a:gs>
              <a:gs pos="100000">
                <a:srgbClr val="0033CC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Comic Sans MS" pitchFamily="66" charset="0"/>
              </a:rPr>
              <a:t>Без ног бегут,</a:t>
            </a:r>
            <a:br>
              <a:rPr lang="ru-RU" sz="2400" b="1">
                <a:solidFill>
                  <a:srgbClr val="FFFF00"/>
                </a:solidFill>
                <a:latin typeface="Comic Sans MS" pitchFamily="66" charset="0"/>
              </a:rPr>
            </a:br>
            <a:endParaRPr lang="ru-RU" sz="2400" b="1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476250"/>
            <a:ext cx="4140200" cy="2160588"/>
          </a:xfrm>
          <a:prstGeom prst="cloudCallout">
            <a:avLst>
              <a:gd name="adj1" fmla="val -27912"/>
              <a:gd name="adj2" fmla="val 69912"/>
            </a:avLst>
          </a:prstGeom>
          <a:gradFill rotWithShape="1">
            <a:gsLst>
              <a:gs pos="0">
                <a:srgbClr val="FFFF00"/>
              </a:gs>
              <a:gs pos="100000">
                <a:srgbClr val="FF66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 sz="2400" b="1">
              <a:solidFill>
                <a:srgbClr val="0000FF"/>
              </a:solidFill>
              <a:latin typeface="Comic Sans MS" pitchFamily="66" charset="0"/>
            </a:endParaRPr>
          </a:p>
          <a:p>
            <a:pPr algn="ctr"/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Без крыльев летят,</a:t>
            </a:r>
          </a:p>
        </p:txBody>
      </p:sp>
      <p:sp>
        <p:nvSpPr>
          <p:cNvPr id="3082" name="WordArt 10"/>
          <p:cNvSpPr>
            <a:spLocks noChangeArrowheads="1" noChangeShapeType="1" noTextEdit="1"/>
          </p:cNvSpPr>
          <p:nvPr/>
        </p:nvSpPr>
        <p:spPr bwMode="auto">
          <a:xfrm>
            <a:off x="6804025" y="4437063"/>
            <a:ext cx="19526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Что это?</a:t>
            </a: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2700338" y="4868863"/>
            <a:ext cx="3024187" cy="1368425"/>
          </a:xfrm>
          <a:prstGeom prst="cloudCallout">
            <a:avLst>
              <a:gd name="adj1" fmla="val 4750"/>
              <a:gd name="adj2" fmla="val -18213"/>
            </a:avLst>
          </a:prstGeom>
          <a:gradFill rotWithShape="1">
            <a:gsLst>
              <a:gs pos="0">
                <a:srgbClr val="66FFFF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323850" y="3573463"/>
            <a:ext cx="1800225" cy="792162"/>
          </a:xfrm>
          <a:prstGeom prst="cloudCallout">
            <a:avLst>
              <a:gd name="adj1" fmla="val -26014"/>
              <a:gd name="adj2" fmla="val 4912"/>
            </a:avLst>
          </a:prstGeom>
          <a:gradFill rotWithShape="1">
            <a:gsLst>
              <a:gs pos="0">
                <a:srgbClr val="66FFFF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085" name="AutoShape 13"/>
          <p:cNvSpPr>
            <a:spLocks noChangeArrowheads="1"/>
          </p:cNvSpPr>
          <p:nvPr/>
        </p:nvSpPr>
        <p:spPr bwMode="auto">
          <a:xfrm>
            <a:off x="5076825" y="3500438"/>
            <a:ext cx="1800225" cy="792162"/>
          </a:xfrm>
          <a:prstGeom prst="cloudCallout">
            <a:avLst>
              <a:gd name="adj1" fmla="val -26014"/>
              <a:gd name="adj2" fmla="val 4912"/>
            </a:avLst>
          </a:prstGeom>
          <a:gradFill rotWithShape="1">
            <a:gsLst>
              <a:gs pos="0">
                <a:srgbClr val="66FFFF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3086" name="AutoShape 14"/>
          <p:cNvSpPr>
            <a:spLocks noChangeArrowheads="1"/>
          </p:cNvSpPr>
          <p:nvPr/>
        </p:nvSpPr>
        <p:spPr bwMode="auto">
          <a:xfrm>
            <a:off x="6300788" y="1125538"/>
            <a:ext cx="2447925" cy="1223962"/>
          </a:xfrm>
          <a:prstGeom prst="cloudCallout">
            <a:avLst>
              <a:gd name="adj1" fmla="val -64722"/>
              <a:gd name="adj2" fmla="val -32231"/>
            </a:avLst>
          </a:prstGeom>
          <a:gradFill rotWithShape="1">
            <a:gsLst>
              <a:gs pos="0">
                <a:srgbClr val="66FFFF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94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nimBg="1"/>
      <p:bldP spid="3081" grpId="0" animBg="1"/>
      <p:bldP spid="3080" grpId="0" animBg="1"/>
      <p:bldP spid="3082" grpId="0" animBg="1"/>
      <p:bldP spid="3083" grpId="0" animBg="1"/>
      <p:bldP spid="3084" grpId="0" animBg="1"/>
      <p:bldP spid="3085" grpId="0" animBg="1"/>
      <p:bldP spid="308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нс\Desktop\090c0832b4df471c758fd924054c9933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9" name="WordArt 13"/>
          <p:cNvSpPr>
            <a:spLocks noChangeArrowheads="1" noChangeShapeType="1" noTextEdit="1"/>
          </p:cNvSpPr>
          <p:nvPr/>
        </p:nvSpPr>
        <p:spPr bwMode="auto">
          <a:xfrm rot="1736481">
            <a:off x="2124075" y="2636838"/>
            <a:ext cx="4867275" cy="14033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324"/>
              </a:avLst>
            </a:prstTxWarp>
          </a:bodyPr>
          <a:lstStyle/>
          <a:p>
            <a:pPr algn="ctr"/>
            <a:r>
              <a:rPr lang="ru-RU" sz="7200" b="1" kern="10" dirty="0">
                <a:ln w="9525">
                  <a:noFill/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 Б Л А К А</a:t>
            </a:r>
          </a:p>
        </p:txBody>
      </p:sp>
    </p:spTree>
    <p:extLst>
      <p:ext uri="{BB962C8B-B14F-4D97-AF65-F5344CB8AC3E}">
        <p14:creationId xmlns:p14="http://schemas.microsoft.com/office/powerpoint/2010/main" val="369738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79828" y="407963"/>
            <a:ext cx="8496885" cy="1997611"/>
          </a:xfrm>
        </p:spPr>
        <p:txBody>
          <a:bodyPr>
            <a:normAutofit/>
          </a:bodyPr>
          <a:lstStyle/>
          <a:p>
            <a:pPr algn="ctr"/>
            <a:r>
              <a:rPr lang="ru-RU" sz="5400" cap="none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атмосфера</a:t>
            </a:r>
            <a:r>
              <a:rPr lang="ru-RU" sz="3200" cap="none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cap="none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100" b="1" i="1" dirty="0"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176750" y="2278226"/>
            <a:ext cx="7772400" cy="801858"/>
          </a:xfrm>
        </p:spPr>
        <p:txBody>
          <a:bodyPr>
            <a:normAutofit fontScale="70000" lnSpcReduction="20000"/>
          </a:bodyPr>
          <a:lstStyle/>
          <a:p>
            <a:endParaRPr lang="ru-RU" sz="8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828" y="4537710"/>
            <a:ext cx="3312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81463" y="3105835"/>
            <a:ext cx="47765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FFC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9616" y="2385638"/>
            <a:ext cx="629107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Есть ли, дети, одеяло,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Чтоб всю Землю </a:t>
            </a:r>
            <a:r>
              <a:rPr lang="ru-RU" sz="3200" b="1" dirty="0">
                <a:solidFill>
                  <a:srgbClr val="FFFF00"/>
                </a:solidFill>
              </a:rPr>
              <a:t>укрывало?</a:t>
            </a:r>
            <a:br>
              <a:rPr lang="ru-RU" sz="3200" b="1" dirty="0">
                <a:solidFill>
                  <a:srgbClr val="FFFF00"/>
                </a:solidFill>
              </a:rPr>
            </a:br>
            <a:r>
              <a:rPr lang="ru-RU" sz="3200" b="1" dirty="0">
                <a:solidFill>
                  <a:srgbClr val="FFFF00"/>
                </a:solidFill>
              </a:rPr>
              <a:t>Чтоб его на всех хватило.</a:t>
            </a:r>
            <a:br>
              <a:rPr lang="ru-RU" sz="3200" b="1" dirty="0">
                <a:solidFill>
                  <a:srgbClr val="FFFF00"/>
                </a:solidFill>
              </a:rPr>
            </a:br>
            <a:r>
              <a:rPr lang="ru-RU" sz="3200" b="1" dirty="0">
                <a:solidFill>
                  <a:srgbClr val="FFFF00"/>
                </a:solidFill>
              </a:rPr>
              <a:t>Да при том не видно было,</a:t>
            </a:r>
            <a:br>
              <a:rPr lang="ru-RU" sz="3200" b="1" dirty="0">
                <a:solidFill>
                  <a:srgbClr val="FFFF00"/>
                </a:solidFill>
              </a:rPr>
            </a:br>
            <a:r>
              <a:rPr lang="ru-RU" sz="3200" b="1" dirty="0">
                <a:solidFill>
                  <a:srgbClr val="FFFF00"/>
                </a:solidFill>
              </a:rPr>
              <a:t>Ни сложить, ни развернуть,</a:t>
            </a:r>
            <a:br>
              <a:rPr lang="ru-RU" sz="3200" b="1" dirty="0">
                <a:solidFill>
                  <a:srgbClr val="FFFF00"/>
                </a:solidFill>
              </a:rPr>
            </a:br>
            <a:r>
              <a:rPr lang="ru-RU" sz="3200" b="1" dirty="0">
                <a:solidFill>
                  <a:srgbClr val="FFFF00"/>
                </a:solidFill>
              </a:rPr>
              <a:t>Ни пощупать, ни взглянуть?</a:t>
            </a:r>
            <a:br>
              <a:rPr lang="ru-RU" sz="3200" b="1" dirty="0">
                <a:solidFill>
                  <a:srgbClr val="FFFF00"/>
                </a:solidFill>
              </a:rPr>
            </a:br>
            <a:r>
              <a:rPr lang="ru-RU" sz="3200" b="1" dirty="0">
                <a:solidFill>
                  <a:srgbClr val="FFFF00"/>
                </a:solidFill>
              </a:rPr>
              <a:t>Пропускало б дождь и свет,</a:t>
            </a:r>
            <a:br>
              <a:rPr lang="ru-RU" sz="3200" b="1" dirty="0">
                <a:solidFill>
                  <a:srgbClr val="FFFF00"/>
                </a:solidFill>
              </a:rPr>
            </a:br>
            <a:r>
              <a:rPr lang="ru-RU" sz="3200" b="1" dirty="0">
                <a:solidFill>
                  <a:srgbClr val="FFFF00"/>
                </a:solidFill>
              </a:rPr>
              <a:t>Есть, а вроде бы и нет?!</a:t>
            </a:r>
          </a:p>
        </p:txBody>
      </p:sp>
    </p:spTree>
    <p:extLst>
      <p:ext uri="{BB962C8B-B14F-4D97-AF65-F5344CB8AC3E}">
        <p14:creationId xmlns:p14="http://schemas.microsoft.com/office/powerpoint/2010/main" val="133418606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78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ПЛАН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8072" y="1727200"/>
            <a:ext cx="6025018" cy="452596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rgbClr val="FFFF00"/>
                </a:solidFill>
              </a:rPr>
              <a:t>Состав воздуха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rgbClr val="FFFF00"/>
                </a:solidFill>
              </a:rPr>
              <a:t>Строение атмосферы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rgbClr val="FFFF00"/>
                </a:solidFill>
              </a:rPr>
              <a:t>Явления, происходящие в атмосфере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rgbClr val="FFFF00"/>
                </a:solidFill>
              </a:rPr>
              <a:t>Значение атмосферы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40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9487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Из чего состоит воздух ?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897023"/>
              </p:ext>
            </p:extLst>
          </p:nvPr>
        </p:nvGraphicFramePr>
        <p:xfrm>
          <a:off x="0" y="950244"/>
          <a:ext cx="8025063" cy="5839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264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Строение атмосферы</a:t>
            </a:r>
            <a:b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 descr="7467_129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4482" y="953024"/>
            <a:ext cx="4264227" cy="590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886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68-10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52113" y="2815389"/>
            <a:ext cx="5391887" cy="4042611"/>
          </a:xfrm>
          <a:prstGeom prst="rect">
            <a:avLst/>
          </a:prstGeom>
          <a:solidFill>
            <a:srgbClr val="0033CC"/>
          </a:solidFill>
          <a:ln w="28575">
            <a:solidFill>
              <a:srgbClr val="0033CC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СТРАНИЧКА ДЛЯ ВСЕЗНАЕК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695" y="1600200"/>
            <a:ext cx="8566483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ЗАДАЧА: </a:t>
            </a:r>
            <a:r>
              <a:rPr lang="ru-RU" dirty="0" smtClean="0">
                <a:solidFill>
                  <a:srgbClr val="FF0000"/>
                </a:solidFill>
              </a:rPr>
              <a:t>ИЗВЕСТНО, ЧТО ТЕМПЕРАТУРА ВОЗДУХА У ПОДНОЖЬЯ ГОРЫ +25 ГРАДУСОВ ЦЕЛЬСИЯ.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КАКАЯ БУДЕТ ТЕМПЕРАТУРА НА ВЕРШИНЕ ,ЕСЛИ ИЗВЕСТНО, ЧТО ВЫСОТА ГОРЫ 6 КМ.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</p:txBody>
      </p:sp>
      <p:pic>
        <p:nvPicPr>
          <p:cNvPr id="5" name="Picture 5" descr="human25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102035">
            <a:off x="8111331" y="3612566"/>
            <a:ext cx="1150938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Рисунок 12" descr="C:\Documents and Settings\Пользователь\Рабочий стол\атмосфера_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4638"/>
            <a:ext cx="8285251" cy="623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“Вокруг света на воздушном шаре”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Изображение 3" descr="ballo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1712382"/>
            <a:ext cx="2374900" cy="343041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854700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C4F"/>
                </a:solidFill>
              </a:rPr>
              <a:t>1 экипаж – изучает облака и осадки;</a:t>
            </a:r>
          </a:p>
          <a:p>
            <a:r>
              <a:rPr lang="ru-RU" dirty="0" smtClean="0">
                <a:solidFill>
                  <a:srgbClr val="FF0C4F"/>
                </a:solidFill>
              </a:rPr>
              <a:t>2 экипаж – изучает вопросы, связанные с возникновением ветра и грозы;</a:t>
            </a:r>
          </a:p>
          <a:p>
            <a:r>
              <a:rPr lang="ru-RU" dirty="0" smtClean="0">
                <a:solidFill>
                  <a:srgbClr val="FF0C4F"/>
                </a:solidFill>
              </a:rPr>
              <a:t>3 экипаж – изучает основную информацию о погоде и климате;</a:t>
            </a:r>
          </a:p>
        </p:txBody>
      </p:sp>
    </p:spTree>
    <p:extLst>
      <p:ext uri="{BB962C8B-B14F-4D97-AF65-F5344CB8AC3E}">
        <p14:creationId xmlns:p14="http://schemas.microsoft.com/office/powerpoint/2010/main" val="9043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Cloud" descr="Газетная бумага"/>
          <p:cNvSpPr>
            <a:spLocks noChangeAspect="1" noEditPoints="1" noChangeArrowheads="1"/>
          </p:cNvSpPr>
          <p:nvPr/>
        </p:nvSpPr>
        <p:spPr bwMode="auto">
          <a:xfrm>
            <a:off x="395288" y="1778000"/>
            <a:ext cx="8137525" cy="29479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228" name="Cloud" descr="Газетная бумага"/>
          <p:cNvSpPr>
            <a:spLocks noChangeAspect="1" noEditPoints="1" noChangeArrowheads="1"/>
          </p:cNvSpPr>
          <p:nvPr/>
        </p:nvSpPr>
        <p:spPr bwMode="auto">
          <a:xfrm>
            <a:off x="611188" y="2822575"/>
            <a:ext cx="8137525" cy="36687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292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857232"/>
            <a:ext cx="557847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187450" y="2349500"/>
            <a:ext cx="691197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accent1">
                <a:alpha val="50000"/>
              </a:schemeClr>
            </a:outerShdw>
          </a:effectLst>
        </p:spPr>
        <p:txBody>
          <a:bodyPr wrap="none"/>
          <a:lstStyle/>
          <a:p>
            <a:pPr algn="just">
              <a:lnSpc>
                <a:spcPct val="110000"/>
              </a:lnSpc>
              <a:defRPr/>
            </a:pPr>
            <a:r>
              <a:rPr lang="ru-RU" sz="2800" b="1" dirty="0">
                <a:solidFill>
                  <a:srgbClr val="0000CC"/>
                </a:solidFill>
              </a:rPr>
              <a:t>С высотой температура воздуха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800" b="1" dirty="0">
                <a:solidFill>
                  <a:srgbClr val="0000CC"/>
                </a:solidFill>
              </a:rPr>
              <a:t>понижается на 6 градусов  на каждый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800" b="1" dirty="0">
                <a:solidFill>
                  <a:srgbClr val="0000CC"/>
                </a:solidFill>
              </a:rPr>
              <a:t>километр. Поэтому пары воды в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800" b="1" dirty="0">
                <a:solidFill>
                  <a:srgbClr val="0000CC"/>
                </a:solidFill>
              </a:rPr>
              <a:t>атмосфере охлаждаются и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800" b="1" dirty="0">
                <a:solidFill>
                  <a:srgbClr val="0000CC"/>
                </a:solidFill>
              </a:rPr>
              <a:t>превращаются в мельчайшие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800" b="1" dirty="0">
                <a:solidFill>
                  <a:srgbClr val="0000CC"/>
                </a:solidFill>
              </a:rPr>
              <a:t>водяные капельки или кристаллики</a:t>
            </a:r>
          </a:p>
          <a:p>
            <a:pPr algn="just">
              <a:lnSpc>
                <a:spcPct val="110000"/>
              </a:lnSpc>
              <a:defRPr/>
            </a:pPr>
            <a:r>
              <a:rPr lang="ru-RU" sz="2800" b="1" dirty="0">
                <a:solidFill>
                  <a:srgbClr val="0000CC"/>
                </a:solidFill>
              </a:rPr>
              <a:t>льда. Из них образуются ОБЛАКА</a:t>
            </a:r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971550" y="115888"/>
            <a:ext cx="7467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Облака</a:t>
            </a:r>
          </a:p>
        </p:txBody>
      </p:sp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1692275" y="4724400"/>
            <a:ext cx="626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нс\Desktop\дождь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307" name="AutoShape 19" descr="Водяные капли"/>
          <p:cNvSpPr>
            <a:spLocks noChangeArrowheads="1"/>
          </p:cNvSpPr>
          <p:nvPr/>
        </p:nvSpPr>
        <p:spPr bwMode="auto">
          <a:xfrm>
            <a:off x="1116013" y="1773238"/>
            <a:ext cx="6696075" cy="4319587"/>
          </a:xfrm>
          <a:prstGeom prst="cloudCallout">
            <a:avLst>
              <a:gd name="adj1" fmla="val -60315"/>
              <a:gd name="adj2" fmla="val 53602"/>
            </a:avLst>
          </a:prstGeom>
          <a:blipFill dpi="0" rotWithShape="0">
            <a:blip r:embed="rId3" cstate="email"/>
            <a:srcRect/>
            <a:tile tx="0" ty="0" sx="100000" sy="100000" flip="none" algn="tl"/>
          </a:blipFill>
          <a:ln w="9525">
            <a:solidFill>
              <a:srgbClr val="33CCCC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627313" y="2708275"/>
            <a:ext cx="45370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Не пешеход, а идет.</a:t>
            </a:r>
            <a:br>
              <a:rPr lang="ru-RU" sz="2400" b="1">
                <a:solidFill>
                  <a:srgbClr val="0033CC"/>
                </a:solidFill>
                <a:latin typeface="Comic Sans MS" pitchFamily="66" charset="0"/>
              </a:rPr>
            </a:br>
            <a:endParaRPr lang="ru-RU" sz="2400" b="1">
              <a:solidFill>
                <a:srgbClr val="0033CC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Мокнут люди у ворот.</a:t>
            </a:r>
            <a:br>
              <a:rPr lang="ru-RU" sz="2400" b="1">
                <a:solidFill>
                  <a:srgbClr val="0033CC"/>
                </a:solidFill>
                <a:latin typeface="Comic Sans MS" pitchFamily="66" charset="0"/>
              </a:rPr>
            </a:br>
            <a:endParaRPr lang="ru-RU" sz="2400" b="1">
              <a:solidFill>
                <a:srgbClr val="0033CC"/>
              </a:solidFill>
              <a:latin typeface="Comic Sans MS" pitchFamily="66" charset="0"/>
            </a:endParaRPr>
          </a:p>
          <a:p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Ловит дворник его в кадку.</a:t>
            </a:r>
          </a:p>
          <a:p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/>
            </a:r>
            <a:br>
              <a:rPr lang="ru-RU" sz="2400" b="1">
                <a:solidFill>
                  <a:srgbClr val="0033CC"/>
                </a:solidFill>
                <a:latin typeface="Comic Sans MS" pitchFamily="66" charset="0"/>
              </a:rPr>
            </a:br>
            <a:r>
              <a:rPr lang="ru-RU" sz="2400" b="1">
                <a:solidFill>
                  <a:srgbClr val="0033CC"/>
                </a:solidFill>
                <a:latin typeface="Comic Sans MS" pitchFamily="66" charset="0"/>
              </a:rPr>
              <a:t>Очень трудная загадка? </a:t>
            </a:r>
            <a:r>
              <a:rPr lang="ru-RU"/>
              <a:t> </a:t>
            </a: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308" name="Picture 20" descr="bd13656_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71550" y="3933825"/>
            <a:ext cx="1885950" cy="2628900"/>
          </a:xfrm>
          <a:noFill/>
          <a:ln/>
        </p:spPr>
      </p:pic>
      <p:pic>
        <p:nvPicPr>
          <p:cNvPr id="12300" name="Picture 12" descr="ag00434_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0"/>
            <a:ext cx="2700338" cy="1939925"/>
          </a:xfrm>
          <a:noFill/>
          <a:ln/>
        </p:spPr>
      </p:pic>
      <p:pic>
        <p:nvPicPr>
          <p:cNvPr id="12303" name="Picture 15" descr="ag00434_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1638" y="0"/>
            <a:ext cx="3025775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4" name="Picture 16" descr="ag00434_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79613" y="0"/>
            <a:ext cx="3025775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5" name="Picture 17" descr="ag00434_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8225" y="0"/>
            <a:ext cx="3025775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11" name="WordArt 23"/>
          <p:cNvSpPr>
            <a:spLocks noChangeArrowheads="1" noChangeShapeType="1" noTextEdit="1"/>
          </p:cNvSpPr>
          <p:nvPr/>
        </p:nvSpPr>
        <p:spPr bwMode="auto">
          <a:xfrm>
            <a:off x="6877050" y="4652963"/>
            <a:ext cx="19526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Что это?</a:t>
            </a:r>
          </a:p>
        </p:txBody>
      </p:sp>
      <p:pic>
        <p:nvPicPr>
          <p:cNvPr id="12312" name="Picture 24" descr="ag00007_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7667625" y="5445125"/>
            <a:ext cx="1028700" cy="11906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2713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animBg="1"/>
      <p:bldP spid="123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150" y="-158750"/>
            <a:ext cx="508476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5" descr="перистые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6333" y="774701"/>
            <a:ext cx="3767666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Прямоугольник 5"/>
          <p:cNvSpPr>
            <a:spLocks noChangeArrowheads="1"/>
          </p:cNvSpPr>
          <p:nvPr/>
        </p:nvSpPr>
        <p:spPr bwMode="auto">
          <a:xfrm>
            <a:off x="3243263" y="3600450"/>
            <a:ext cx="6286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t"/>
            <a:r>
              <a:rPr lang="ru-RU" sz="2000" b="1" dirty="0">
                <a:latin typeface="Adventure" pitchFamily="2" charset="0"/>
              </a:rPr>
              <a:t>Перистые облака</a:t>
            </a:r>
          </a:p>
        </p:txBody>
      </p:sp>
      <p:pic>
        <p:nvPicPr>
          <p:cNvPr id="7" name="Рисунок 1" descr="bolshoe_kuchevoe_oblako-4783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1930" y="774700"/>
            <a:ext cx="352044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96764" y="3631228"/>
            <a:ext cx="2143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defRPr/>
            </a:pPr>
            <a:r>
              <a:rPr lang="ru-RU" b="1" dirty="0" smtClean="0"/>
              <a:t>Кучевые облака</a:t>
            </a:r>
            <a:endParaRPr lang="ru-RU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3849" y="3943350"/>
            <a:ext cx="4443064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5"/>
          <p:cNvSpPr>
            <a:spLocks noChangeArrowheads="1"/>
          </p:cNvSpPr>
          <p:nvPr/>
        </p:nvSpPr>
        <p:spPr bwMode="auto">
          <a:xfrm>
            <a:off x="1187450" y="5949950"/>
            <a:ext cx="73929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fontAlgn="t">
              <a:defRPr/>
            </a:pPr>
            <a:r>
              <a:rPr lang="ru-RU" sz="2000" b="1" dirty="0" smtClean="0"/>
              <a:t>СЛОИСТЫЕ ОБЛАКА</a:t>
            </a:r>
            <a:endParaRPr lang="ru-RU" sz="2000" b="1" dirty="0">
              <a:latin typeface="Adventure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hohmodrom_veter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60" y="0"/>
            <a:ext cx="2377440" cy="1966581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Ветер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3321" y="1188720"/>
            <a:ext cx="5607050" cy="3448050"/>
          </a:xfrm>
        </p:spPr>
        <p:txBody>
          <a:bodyPr>
            <a:normAutofit/>
          </a:bodyPr>
          <a:lstStyle/>
          <a:p>
            <a:endParaRPr lang="ru-RU" sz="24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Горизонтальное перемещение воздуха из области высокого давления в область низкого давления называется ВЕТРОМ.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Picture 5" descr="C:\Users\Owner\Desktop\для призентации\huracanes_24_800x6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6599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" y="2457450"/>
            <a:ext cx="3286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Ураган, вид из космоса</a:t>
            </a:r>
            <a:endParaRPr lang="ru-RU" sz="24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1396"/>
            <a:ext cx="3527636" cy="264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38647" y="5717705"/>
            <a:ext cx="1915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Песчаная буря</a:t>
            </a:r>
            <a:endParaRPr lang="ru-RU" sz="24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876" y="3266757"/>
            <a:ext cx="3653368" cy="274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852161" y="6087037"/>
            <a:ext cx="14665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смерч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9005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705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               </a:t>
            </a:r>
            <a:r>
              <a:rPr lang="ru-RU" sz="4400" dirty="0" smtClean="0">
                <a:solidFill>
                  <a:srgbClr val="FFFF00"/>
                </a:solidFill>
              </a:rPr>
              <a:t>Погода и Климат</a:t>
            </a:r>
          </a:p>
        </p:txBody>
      </p:sp>
      <p:pic>
        <p:nvPicPr>
          <p:cNvPr id="4100" name="Picture 6" descr="02_03_02_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844675"/>
            <a:ext cx="64500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7136" y="1304444"/>
            <a:ext cx="617443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признаки погоды:</a:t>
            </a:r>
            <a:endParaRPr lang="ru-RU" sz="2800" dirty="0"/>
          </a:p>
        </p:txBody>
      </p:sp>
      <p:pic>
        <p:nvPicPr>
          <p:cNvPr id="3075" name="Picture 3" descr="C:\Users\Owner\Desktop\для призентации\_obshestvo_1611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886" y="2680928"/>
            <a:ext cx="46085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663447"/>
            <a:ext cx="41027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температура воздуха; влажность;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атмосферное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давление,         ветер;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облака; 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осадки;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51740" y="363719"/>
            <a:ext cx="8229600" cy="533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 lnSpcReduction="20000"/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>
              <a:defRPr/>
            </a:pPr>
            <a:r>
              <a:rPr lang="ru-RU" sz="4000" b="1" dirty="0" smtClean="0">
                <a:solidFill>
                  <a:srgbClr val="FFFF00"/>
                </a:solidFill>
              </a:rPr>
              <a:t>Погода. Климат</a:t>
            </a:r>
          </a:p>
        </p:txBody>
      </p:sp>
    </p:spTree>
    <p:extLst>
      <p:ext uri="{BB962C8B-B14F-4D97-AF65-F5344CB8AC3E}">
        <p14:creationId xmlns:p14="http://schemas.microsoft.com/office/powerpoint/2010/main" val="209258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Администратор\Рабочий стол\урок\weather_symbols_clip_art_173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1428750"/>
            <a:ext cx="29813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2060"/>
                </a:solidFill>
              </a:rPr>
              <a:t>Признаки погоды: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002060"/>
                </a:solidFill>
              </a:rPr>
              <a:t>Температура воздуха</a:t>
            </a:r>
          </a:p>
          <a:p>
            <a:pPr eaLnBrk="1" hangingPunct="1"/>
            <a:r>
              <a:rPr lang="ru-RU" dirty="0" smtClean="0">
                <a:solidFill>
                  <a:srgbClr val="002060"/>
                </a:solidFill>
              </a:rPr>
              <a:t>Влажность</a:t>
            </a:r>
          </a:p>
          <a:p>
            <a:pPr eaLnBrk="1" hangingPunct="1"/>
            <a:r>
              <a:rPr lang="ru-RU" dirty="0" smtClean="0">
                <a:solidFill>
                  <a:srgbClr val="002060"/>
                </a:solidFill>
              </a:rPr>
              <a:t>Атмосферное давление</a:t>
            </a:r>
          </a:p>
          <a:p>
            <a:pPr eaLnBrk="1" hangingPunct="1"/>
            <a:r>
              <a:rPr lang="ru-RU" dirty="0" smtClean="0">
                <a:solidFill>
                  <a:srgbClr val="002060"/>
                </a:solidFill>
              </a:rPr>
              <a:t>Ветер</a:t>
            </a:r>
          </a:p>
          <a:p>
            <a:pPr eaLnBrk="1" hangingPunct="1"/>
            <a:r>
              <a:rPr lang="ru-RU" dirty="0" smtClean="0">
                <a:solidFill>
                  <a:srgbClr val="002060"/>
                </a:solidFill>
              </a:rPr>
              <a:t>Облака</a:t>
            </a:r>
          </a:p>
          <a:p>
            <a:pPr eaLnBrk="1" hangingPunct="1"/>
            <a:r>
              <a:rPr lang="ru-RU" dirty="0" smtClean="0">
                <a:solidFill>
                  <a:srgbClr val="002060"/>
                </a:solidFill>
              </a:rPr>
              <a:t>Осадки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Физкульминутка</a:t>
            </a:r>
            <a:endParaRPr lang="ru-RU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000250" y="1643063"/>
            <a:ext cx="71437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2400">
                <a:solidFill>
                  <a:srgbClr val="000000"/>
                </a:solidFill>
                <a:cs typeface="Times New Roman" pitchFamily="18" charset="0"/>
              </a:rPr>
              <a:t>Сегодня нам в отдыхе поможет воздух.</a:t>
            </a:r>
            <a:endParaRPr lang="ru-RU" altLang="ru-RU" sz="2400"/>
          </a:p>
          <a:p>
            <a:pPr eaLnBrk="0" hangingPunct="0"/>
            <a:r>
              <a:rPr lang="ru-RU" altLang="ru-RU" sz="2400" b="1">
                <a:solidFill>
                  <a:srgbClr val="000000"/>
                </a:solidFill>
                <a:cs typeface="Times New Roman" pitchFamily="18" charset="0"/>
              </a:rPr>
              <a:t>«Упрямая свеча»</a:t>
            </a:r>
            <a:endParaRPr lang="ru-RU" altLang="ru-RU" sz="2400"/>
          </a:p>
          <a:p>
            <a:pPr eaLnBrk="0" hangingPunct="0"/>
            <a:r>
              <a:rPr lang="ru-RU" altLang="ru-RU" sz="2400">
                <a:solidFill>
                  <a:srgbClr val="000000"/>
                </a:solidFill>
                <a:cs typeface="Times New Roman" pitchFamily="18" charset="0"/>
              </a:rPr>
              <a:t>Наберем в грудь побольше воздуха и задуем воображаемую свечу. (На  счет 1,2,3, 4, 5).Не погасла, попробуем еще (3-4 раза).</a:t>
            </a:r>
            <a:endParaRPr lang="ru-RU" altLang="ru-RU" sz="2400"/>
          </a:p>
          <a:p>
            <a:pPr eaLnBrk="0" hangingPunct="0"/>
            <a:r>
              <a:rPr lang="ru-RU" altLang="ru-RU" sz="2400" b="1">
                <a:solidFill>
                  <a:srgbClr val="000000"/>
                </a:solidFill>
                <a:cs typeface="Times New Roman" pitchFamily="18" charset="0"/>
              </a:rPr>
              <a:t>«Проколотый мяч»</a:t>
            </a:r>
            <a:endParaRPr lang="ru-RU" altLang="ru-RU" sz="2400"/>
          </a:p>
          <a:p>
            <a:pPr eaLnBrk="0" hangingPunct="0"/>
            <a:r>
              <a:rPr lang="ru-RU" altLang="ru-RU" sz="2400">
                <a:solidFill>
                  <a:srgbClr val="000000"/>
                </a:solidFill>
                <a:cs typeface="Times New Roman" pitchFamily="18" charset="0"/>
              </a:rPr>
              <a:t>Надулись, как мячик, и выпустили воздух: с-с-с-с-с.</a:t>
            </a:r>
            <a:endParaRPr lang="ru-RU" altLang="ru-RU" sz="2400"/>
          </a:p>
          <a:p>
            <a:pPr eaLnBrk="0" hangingPunct="0"/>
            <a:r>
              <a:rPr lang="ru-RU" altLang="ru-RU" sz="2400" b="1">
                <a:solidFill>
                  <a:srgbClr val="000000"/>
                </a:solidFill>
                <a:cs typeface="Times New Roman" pitchFamily="18" charset="0"/>
              </a:rPr>
              <a:t>« Лесной ландыш»</a:t>
            </a:r>
            <a:endParaRPr lang="ru-RU" altLang="ru-RU" sz="2400"/>
          </a:p>
          <a:p>
            <a:pPr eaLnBrk="0" hangingPunct="0"/>
            <a:r>
              <a:rPr lang="ru-RU" altLang="ru-RU" sz="2400">
                <a:solidFill>
                  <a:srgbClr val="000000"/>
                </a:solidFill>
                <a:cs typeface="Times New Roman" pitchFamily="18" charset="0"/>
              </a:rPr>
              <a:t>Сорвали ландыш, глубоко понюхали. Ах - выдох (повторить 3-4 раза).</a:t>
            </a:r>
            <a:endParaRPr lang="ru-RU" altLang="ru-RU" sz="2400"/>
          </a:p>
        </p:txBody>
      </p:sp>
      <p:pic>
        <p:nvPicPr>
          <p:cNvPr id="12292" name="Picture 3" descr="sport-football-02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857375"/>
            <a:ext cx="121443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35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8938" y="-142875"/>
            <a:ext cx="30083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  <p:pic>
        <p:nvPicPr>
          <p:cNvPr id="19459" name="Picture 7" descr="101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876300"/>
            <a:ext cx="7489825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250825" y="5084763"/>
            <a:ext cx="86423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bg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  <a:latin typeface="Tahoma" pitchFamily="34" charset="0"/>
              </a:rPr>
              <a:t>Иногда в атмосфере наблюдается явление ГРОЗА. Между облаками и Землей возникают многократные электрические разряды. Электрические искры, пробивая воздух, мгновенно разогревают его, воздух резко расширяется, производя сильный шум. Мы слышим удар грома.</a:t>
            </a:r>
          </a:p>
        </p:txBody>
      </p:sp>
      <p:sp>
        <p:nvSpPr>
          <p:cNvPr id="19461" name="WordArt 8"/>
          <p:cNvSpPr>
            <a:spLocks noChangeArrowheads="1" noChangeShapeType="1" noTextEdit="1"/>
          </p:cNvSpPr>
          <p:nvPr/>
        </p:nvSpPr>
        <p:spPr bwMode="auto">
          <a:xfrm>
            <a:off x="1042988" y="333375"/>
            <a:ext cx="7129462" cy="7921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18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ГРОЗА</a:t>
            </a:r>
          </a:p>
        </p:txBody>
      </p:sp>
    </p:spTree>
    <p:extLst>
      <p:ext uri="{BB962C8B-B14F-4D97-AF65-F5344CB8AC3E}">
        <p14:creationId xmlns:p14="http://schemas.microsoft.com/office/powerpoint/2010/main" val="4199154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vanova\Documents\Новая папка (2)\tornad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074" y="231648"/>
            <a:ext cx="8950234" cy="604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344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 поверхность Луны выглядит безжизненной?</a:t>
            </a:r>
            <a:r>
              <a:rPr lang="ru-RU" b="1" dirty="0">
                <a:latin typeface="Arial" pitchFamily="34" charset="0"/>
                <a:cs typeface="Arial" pitchFamily="34" charset="0"/>
              </a:rPr>
              <a:t/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 l="1254" r="40586"/>
          <a:stretch>
            <a:fillRect/>
          </a:stretch>
        </p:blipFill>
        <p:spPr>
          <a:xfrm>
            <a:off x="0" y="2071678"/>
            <a:ext cx="4500562" cy="4786322"/>
          </a:xfrm>
          <a:prstGeom prst="rect">
            <a:avLst/>
          </a:prstGeom>
        </p:spPr>
      </p:pic>
      <p:pic>
        <p:nvPicPr>
          <p:cNvPr id="6" name="Объект 5" descr="http://go4.imgsmail.ru/imgpreview?key=27538bedd34c4cf0&amp;mb=imgdb_preview_1414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08576" y="2071678"/>
            <a:ext cx="4078223" cy="463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ru-RU" b="1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5" name="Рисунок 4" descr="https://upload.wikimedia.org/wikipedia/commons/thumb/7/73/Tarangini.jpg/300px-Tarangini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8032" y="475488"/>
            <a:ext cx="4315968" cy="33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upload.wikimedia.org/wikipedia/commons/thumb/7/73/Tarangini.jpg/300px-Tarangini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857232"/>
            <a:ext cx="378618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утс т-45а, Боингвае, системз, госхоук, вмс сша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9184" y="290074"/>
            <a:ext cx="4096512" cy="277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Фотографии воздушных шаров. Фото 1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92925" y="3927639"/>
            <a:ext cx="378618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mirgif.com/1/pticy45.gif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9184" y="3279648"/>
            <a:ext cx="4498848" cy="318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903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нс\Desktop\д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9" name="WordArt 7" descr="Водяные капли"/>
          <p:cNvSpPr>
            <a:spLocks noChangeArrowheads="1" noChangeShapeType="1" noTextEdit="1"/>
          </p:cNvSpPr>
          <p:nvPr/>
        </p:nvSpPr>
        <p:spPr bwMode="auto">
          <a:xfrm rot="-1106219">
            <a:off x="2268538" y="3141663"/>
            <a:ext cx="4867275" cy="14033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324"/>
              </a:avLst>
            </a:prstTxWarp>
          </a:bodyPr>
          <a:lstStyle/>
          <a:p>
            <a:pPr algn="ctr"/>
            <a:r>
              <a:rPr lang="ru-RU" sz="7200" b="1" kern="10"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 О Ж Д Ь</a:t>
            </a:r>
          </a:p>
        </p:txBody>
      </p:sp>
      <p:pic>
        <p:nvPicPr>
          <p:cNvPr id="13327" name="Picture 15" descr="rabbit_playing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95288" y="5516563"/>
            <a:ext cx="1133475" cy="1143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408718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779463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      </a:t>
            </a: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Домашнее задание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357313"/>
            <a:ext cx="8715375" cy="4281487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  <a:defRPr/>
            </a:pPr>
            <a:r>
              <a:rPr lang="ru-RU" b="1" dirty="0" smtClean="0"/>
              <a:t> </a:t>
            </a:r>
            <a:r>
              <a:rPr lang="ru-RU" b="1" i="1" dirty="0" smtClean="0"/>
              <a:t>  </a:t>
            </a:r>
            <a:r>
              <a:rPr lang="ru-RU" b="1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Параграф 24  (читать), </a:t>
            </a:r>
          </a:p>
          <a:p>
            <a:r>
              <a:rPr lang="ru-RU" b="1" i="1" dirty="0" smtClean="0">
                <a:solidFill>
                  <a:srgbClr val="FFFF00"/>
                </a:solidFill>
              </a:rPr>
              <a:t> -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Написать небольшое сообщение о способах изучения атмосферы или об одном из стихийных атмосферных явлениях.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 -Написать </a:t>
            </a:r>
            <a:r>
              <a:rPr lang="ru-RU" dirty="0">
                <a:solidFill>
                  <a:srgbClr val="FFFF00"/>
                </a:solidFill>
              </a:rPr>
              <a:t>стихотворение на тему "Атмосфера"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 -Составить </a:t>
            </a:r>
            <a:r>
              <a:rPr lang="ru-RU" dirty="0">
                <a:solidFill>
                  <a:srgbClr val="FFFF00"/>
                </a:solidFill>
              </a:rPr>
              <a:t>кроссворд на тему "Атмосфера".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eaLnBrk="1" hangingPunct="1">
              <a:buFontTx/>
              <a:buNone/>
              <a:defRPr/>
            </a:pPr>
            <a:endParaRPr lang="ru-RU" b="1" i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38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1412875"/>
            <a:ext cx="7772400" cy="14319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5400" b="1" dirty="0" smtClean="0">
                <a:solidFill>
                  <a:srgbClr val="FFFF00"/>
                </a:solidFill>
              </a:rPr>
              <a:t>Спасибо </a:t>
            </a:r>
            <a:br>
              <a:rPr lang="ru-RU" altLang="ru-RU" sz="5400" b="1" dirty="0" smtClean="0">
                <a:solidFill>
                  <a:srgbClr val="FFFF00"/>
                </a:solidFill>
              </a:rPr>
            </a:br>
            <a:r>
              <a:rPr lang="ru-RU" altLang="ru-RU" sz="5400" b="1" dirty="0" smtClean="0">
                <a:solidFill>
                  <a:srgbClr val="FFFF00"/>
                </a:solidFill>
              </a:rPr>
              <a:t>за хорошую работу!</a:t>
            </a:r>
          </a:p>
        </p:txBody>
      </p:sp>
      <p:pic>
        <p:nvPicPr>
          <p:cNvPr id="176131" name="Picture 5" descr="http://img0.liveinternet.ru/images/attach/c/7/96/519/96519340_adfa963bbb4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575050"/>
            <a:ext cx="3071812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44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5" descr="http://img0.liveinternet.ru/images/attach/c/7/96/519/96519340_adfa963bbb4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3857625"/>
            <a:ext cx="3071812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7" name="Picture 7" descr="http://stat20.privet.ru/lr/0b22e1bed726fe4c3fe8dfde144568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285750"/>
            <a:ext cx="394335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8" name="Picture 11" descr="http://files2.fatakat.com/2011/4/13029952951869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0"/>
            <a:ext cx="3643313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9" name="Picture 15" descr="http://stat16.privet.ru/lr/0b119cda54d103203fb2ffe0518eadd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929063"/>
            <a:ext cx="18573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64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нс\Desktop\град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339975" y="363538"/>
            <a:ext cx="5256213" cy="1152525"/>
          </a:xfrm>
          <a:prstGeom prst="rect">
            <a:avLst/>
          </a:prstGeom>
          <a:gradFill rotWithShape="0">
            <a:gsLst>
              <a:gs pos="0">
                <a:srgbClr val="3366FF"/>
              </a:gs>
              <a:gs pos="50000">
                <a:srgbClr val="CCFFFF"/>
              </a:gs>
              <a:gs pos="100000">
                <a:srgbClr val="336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>
                <a:solidFill>
                  <a:srgbClr val="FF3300"/>
                </a:solidFill>
              </a:rPr>
              <a:t>На дворе переполох: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042988" y="1516063"/>
            <a:ext cx="5761037" cy="12954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CC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>
                <a:solidFill>
                  <a:srgbClr val="3366FF"/>
                </a:solidFill>
              </a:rPr>
              <a:t>С неба сыплется горох.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2555875" y="2813050"/>
            <a:ext cx="5761038" cy="12954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CC66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>
                <a:solidFill>
                  <a:srgbClr val="FF3300"/>
                </a:solidFill>
              </a:rPr>
              <a:t>С неба сыплется горох.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684213" y="4108450"/>
            <a:ext cx="7127875" cy="108108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CC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>
                <a:solidFill>
                  <a:srgbClr val="FFFF00"/>
                </a:solidFill>
              </a:rPr>
              <a:t>Съела шесть горошин Нина,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2700338" y="5187950"/>
            <a:ext cx="5975350" cy="981075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4000">
                <a:solidFill>
                  <a:schemeClr val="hlink"/>
                </a:solidFill>
              </a:rPr>
              <a:t>У нее теперь ангина.   </a:t>
            </a:r>
          </a:p>
          <a:p>
            <a:pPr algn="ctr"/>
            <a:endParaRPr lang="ru-RU" sz="1600">
              <a:solidFill>
                <a:schemeClr val="hlink"/>
              </a:solidFill>
            </a:endParaRPr>
          </a:p>
        </p:txBody>
      </p:sp>
      <p:pic>
        <p:nvPicPr>
          <p:cNvPr id="18447" name="Picture 15" descr="mouse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931025" y="1698625"/>
            <a:ext cx="1101725" cy="1169988"/>
          </a:xfrm>
          <a:noFill/>
          <a:ln/>
        </p:spPr>
      </p:pic>
      <p:sp>
        <p:nvSpPr>
          <p:cNvPr id="18448" name="WordArt 16"/>
          <p:cNvSpPr>
            <a:spLocks noChangeArrowheads="1" noChangeShapeType="1" noTextEdit="1"/>
          </p:cNvSpPr>
          <p:nvPr/>
        </p:nvSpPr>
        <p:spPr bwMode="auto">
          <a:xfrm>
            <a:off x="323850" y="5157788"/>
            <a:ext cx="19526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Что это?</a:t>
            </a:r>
          </a:p>
        </p:txBody>
      </p:sp>
      <p:pic>
        <p:nvPicPr>
          <p:cNvPr id="18449" name="Picture 17" descr="ag00007_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763713" y="5667375"/>
            <a:ext cx="1028700" cy="11906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85703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 animBg="1"/>
      <p:bldP spid="18440" grpId="0" animBg="1"/>
      <p:bldP spid="18441" grpId="0" animBg="1"/>
      <p:bldP spid="18443" grpId="0" animBg="1"/>
      <p:bldP spid="184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днс\Desktop\gra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 rot="-1106219">
            <a:off x="2268538" y="3141663"/>
            <a:ext cx="4867275" cy="14033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324"/>
              </a:avLst>
            </a:prstTxWarp>
          </a:bodyPr>
          <a:lstStyle/>
          <a:p>
            <a:pPr algn="ctr"/>
            <a:r>
              <a:rPr lang="ru-RU" sz="7200" b="1" kern="10">
                <a:ln w="28575">
                  <a:solidFill>
                    <a:srgbClr val="CC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10000">
                      <a:srgbClr val="000040"/>
                    </a:gs>
                    <a:gs pos="25000">
                      <a:srgbClr val="400040"/>
                    </a:gs>
                    <a:gs pos="37500">
                      <a:srgbClr val="8F0040"/>
                    </a:gs>
                    <a:gs pos="45000">
                      <a:srgbClr val="F27300"/>
                    </a:gs>
                    <a:gs pos="50000">
                      <a:srgbClr val="FFBF00"/>
                    </a:gs>
                    <a:gs pos="55001">
                      <a:srgbClr val="F27300"/>
                    </a:gs>
                    <a:gs pos="62500">
                      <a:srgbClr val="8F0040"/>
                    </a:gs>
                    <a:gs pos="75000">
                      <a:srgbClr val="400040"/>
                    </a:gs>
                    <a:gs pos="90000">
                      <a:srgbClr val="000040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 Р А Д</a:t>
            </a:r>
          </a:p>
        </p:txBody>
      </p:sp>
      <p:pic>
        <p:nvPicPr>
          <p:cNvPr id="19463" name="Picture 7" descr="ag00185_"/>
          <p:cNvPicPr>
            <a:picLocks noGrp="1" noChangeAspect="1" noChangeArrowheads="1" noCrop="1"/>
          </p:cNvPicPr>
          <p:nvPr>
            <p:ph/>
          </p:nvPr>
        </p:nvPicPr>
        <p:blipFill>
          <a:blip r:embed="rId3" cstate="email"/>
          <a:srcRect/>
          <a:stretch>
            <a:fillRect/>
          </a:stretch>
        </p:blipFill>
        <p:spPr>
          <a:xfrm rot="21190638">
            <a:off x="250825" y="4941888"/>
            <a:ext cx="2087563" cy="1036637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00046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нс\Desktop\лед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972" y="0"/>
            <a:ext cx="9176972" cy="6543276"/>
          </a:xfrm>
          <a:prstGeom prst="rect">
            <a:avLst/>
          </a:prstGeom>
          <a:noFill/>
        </p:spPr>
      </p:pic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1547813" y="549275"/>
            <a:ext cx="6481762" cy="4537075"/>
          </a:xfrm>
          <a:prstGeom prst="wedgeEllipseCallout">
            <a:avLst>
              <a:gd name="adj1" fmla="val -39319"/>
              <a:gd name="adj2" fmla="val 62176"/>
            </a:avLst>
          </a:prstGeom>
          <a:gradFill rotWithShape="1">
            <a:gsLst>
              <a:gs pos="0">
                <a:srgbClr val="66FFFF"/>
              </a:gs>
              <a:gs pos="100000">
                <a:srgbClr val="66FFFF">
                  <a:gamma/>
                  <a:shade val="46275"/>
                  <a:invGamma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116013" y="1916113"/>
            <a:ext cx="742315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200" b="1">
                <a:solidFill>
                  <a:srgbClr val="CC3300"/>
                </a:solidFill>
                <a:latin typeface="Courier New" pitchFamily="49" charset="0"/>
              </a:rPr>
              <a:t>Рыбам в зиму жить тепло:</a:t>
            </a:r>
            <a:endParaRPr lang="en-US" sz="3200" b="1">
              <a:solidFill>
                <a:srgbClr val="CC3300"/>
              </a:solidFill>
              <a:latin typeface="Courier New" pitchFamily="49" charset="0"/>
            </a:endParaRPr>
          </a:p>
          <a:p>
            <a:pPr algn="ctr"/>
            <a:r>
              <a:rPr lang="ru-RU" sz="3200" b="1">
                <a:solidFill>
                  <a:srgbClr val="CC3300"/>
                </a:solidFill>
                <a:latin typeface="Courier New" pitchFamily="49" charset="0"/>
              </a:rPr>
              <a:t/>
            </a:r>
            <a:br>
              <a:rPr lang="ru-RU" sz="3200" b="1">
                <a:solidFill>
                  <a:srgbClr val="CC3300"/>
                </a:solidFill>
                <a:latin typeface="Courier New" pitchFamily="49" charset="0"/>
              </a:rPr>
            </a:br>
            <a:r>
              <a:rPr lang="en-US" sz="3200" b="1">
                <a:solidFill>
                  <a:srgbClr val="CC3300"/>
                </a:solidFill>
                <a:latin typeface="Courier New" pitchFamily="49" charset="0"/>
              </a:rPr>
              <a:t>    </a:t>
            </a:r>
            <a:r>
              <a:rPr lang="ru-RU" sz="3200" b="1">
                <a:solidFill>
                  <a:srgbClr val="CC3300"/>
                </a:solidFill>
                <a:latin typeface="Courier New" pitchFamily="49" charset="0"/>
              </a:rPr>
              <a:t>Крыша – толстое стекло.</a:t>
            </a:r>
            <a:r>
              <a:rPr lang="ru-RU" sz="2800" b="1">
                <a:solidFill>
                  <a:srgbClr val="CC3300"/>
                </a:solidFill>
                <a:latin typeface="Courier New" pitchFamily="49" charset="0"/>
              </a:rPr>
              <a:t>   </a:t>
            </a:r>
          </a:p>
        </p:txBody>
      </p:sp>
      <p:pic>
        <p:nvPicPr>
          <p:cNvPr id="22535" name="Picture 7" descr="ag00628_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924550"/>
            <a:ext cx="1476375" cy="933450"/>
          </a:xfrm>
          <a:noFill/>
          <a:ln/>
        </p:spPr>
      </p:pic>
      <p:pic>
        <p:nvPicPr>
          <p:cNvPr id="22543" name="Picture 15" descr="ag00180_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940425" y="5915025"/>
            <a:ext cx="1981200" cy="942975"/>
          </a:xfrm>
          <a:noFill/>
          <a:ln/>
        </p:spPr>
      </p:pic>
      <p:pic>
        <p:nvPicPr>
          <p:cNvPr id="22537" name="Picture 9" descr="ag00628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5924550"/>
            <a:ext cx="1476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ag00628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6238" y="5924550"/>
            <a:ext cx="1476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1" descr="ag00628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6100" y="5924550"/>
            <a:ext cx="1476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2" descr="ag00628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5963" y="5924550"/>
            <a:ext cx="1476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13" descr="ag00628_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5924550"/>
            <a:ext cx="1476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14" descr="ag00628_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496300" y="5924550"/>
            <a:ext cx="6477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6" name="Picture 18" descr="ag00180_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2275" y="5915025"/>
            <a:ext cx="19812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19" descr="ag00180_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3" y="5915025"/>
            <a:ext cx="19812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8" name="WordArt 20"/>
          <p:cNvSpPr>
            <a:spLocks noChangeArrowheads="1" noChangeShapeType="1" noTextEdit="1"/>
          </p:cNvSpPr>
          <p:nvPr/>
        </p:nvSpPr>
        <p:spPr bwMode="auto">
          <a:xfrm>
            <a:off x="7019925" y="5013325"/>
            <a:ext cx="19526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Что это?</a:t>
            </a:r>
          </a:p>
        </p:txBody>
      </p:sp>
      <p:pic>
        <p:nvPicPr>
          <p:cNvPr id="22549" name="Picture 21" descr="ag00007_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8115300" y="5667375"/>
            <a:ext cx="1028700" cy="11906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43330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8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32" grpId="0"/>
      <p:bldP spid="225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днс\Desktop\л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59986" cy="6858000"/>
          </a:xfrm>
          <a:prstGeom prst="rect">
            <a:avLst/>
          </a:prstGeom>
          <a:noFill/>
        </p:spPr>
      </p:pic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 rot="-1106219">
            <a:off x="1779909" y="1742252"/>
            <a:ext cx="4103687" cy="12239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324"/>
              </a:avLst>
            </a:prstTxWarp>
          </a:bodyPr>
          <a:lstStyle/>
          <a:p>
            <a:pPr algn="ctr"/>
            <a:r>
              <a:rPr lang="ru-RU" sz="7200" b="1" kern="10" dirty="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 Ё Д</a:t>
            </a:r>
          </a:p>
        </p:txBody>
      </p:sp>
    </p:spTree>
    <p:extLst>
      <p:ext uri="{BB962C8B-B14F-4D97-AF65-F5344CB8AC3E}">
        <p14:creationId xmlns:p14="http://schemas.microsoft.com/office/powerpoint/2010/main" val="305444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нс\Desktop\снег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50825" y="2133600"/>
            <a:ext cx="4464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600" b="1">
                <a:solidFill>
                  <a:srgbClr val="0000FF"/>
                </a:solidFill>
                <a:latin typeface="Courier New" pitchFamily="49" charset="0"/>
              </a:rPr>
              <a:t>Бел как мел, </a:t>
            </a:r>
            <a:br>
              <a:rPr lang="ru-RU" sz="3600" b="1">
                <a:solidFill>
                  <a:srgbClr val="0000FF"/>
                </a:solidFill>
                <a:latin typeface="Courier New" pitchFamily="49" charset="0"/>
              </a:rPr>
            </a:br>
            <a:r>
              <a:rPr lang="ru-RU" sz="3600" b="1">
                <a:solidFill>
                  <a:srgbClr val="0000FF"/>
                </a:solidFill>
                <a:latin typeface="Courier New" pitchFamily="49" charset="0"/>
              </a:rPr>
              <a:t> </a:t>
            </a:r>
            <a:r>
              <a:rPr lang="ru-RU" sz="3200" b="1">
                <a:solidFill>
                  <a:srgbClr val="0000FF"/>
                </a:solidFill>
                <a:latin typeface="Courier New" pitchFamily="49" charset="0"/>
              </a:rPr>
              <a:t> </a:t>
            </a:r>
            <a:r>
              <a:rPr lang="ru-RU" sz="2800" b="1">
                <a:solidFill>
                  <a:srgbClr val="0000FF"/>
                </a:solidFill>
                <a:latin typeface="Courier New" pitchFamily="49" charset="0"/>
              </a:rPr>
              <a:t> </a:t>
            </a:r>
          </a:p>
        </p:txBody>
      </p:sp>
      <p:pic>
        <p:nvPicPr>
          <p:cNvPr id="36903" name="Picture 39" descr="ag00007_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16013" y="5445125"/>
            <a:ext cx="1028700" cy="1190625"/>
          </a:xfrm>
          <a:noFill/>
          <a:ln/>
        </p:spPr>
      </p:pic>
      <p:pic>
        <p:nvPicPr>
          <p:cNvPr id="36914" name="Picture 50" descr="na02458_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84213" y="1341438"/>
            <a:ext cx="844550" cy="838200"/>
          </a:xfrm>
          <a:noFill/>
          <a:ln/>
        </p:spPr>
      </p:pic>
      <p:sp>
        <p:nvSpPr>
          <p:cNvPr id="36894" name="WordArt 30"/>
          <p:cNvSpPr>
            <a:spLocks noChangeArrowheads="1" noChangeShapeType="1" noTextEdit="1"/>
          </p:cNvSpPr>
          <p:nvPr/>
        </p:nvSpPr>
        <p:spPr bwMode="auto">
          <a:xfrm>
            <a:off x="684213" y="4581525"/>
            <a:ext cx="19526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Что это?</a:t>
            </a:r>
          </a:p>
        </p:txBody>
      </p:sp>
      <p:sp>
        <p:nvSpPr>
          <p:cNvPr id="36907" name="Text Box 43"/>
          <p:cNvSpPr txBox="1">
            <a:spLocks noChangeArrowheads="1"/>
          </p:cNvSpPr>
          <p:nvPr/>
        </p:nvSpPr>
        <p:spPr bwMode="auto">
          <a:xfrm>
            <a:off x="2124075" y="2924175"/>
            <a:ext cx="48244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3333CC"/>
                </a:solidFill>
                <a:latin typeface="Courier New" pitchFamily="49" charset="0"/>
              </a:rPr>
              <a:t>с неба прилетел.</a:t>
            </a:r>
          </a:p>
        </p:txBody>
      </p:sp>
      <p:sp>
        <p:nvSpPr>
          <p:cNvPr id="36908" name="Text Box 44"/>
          <p:cNvSpPr txBox="1">
            <a:spLocks noChangeArrowheads="1"/>
          </p:cNvSpPr>
          <p:nvPr/>
        </p:nvSpPr>
        <p:spPr bwMode="auto">
          <a:xfrm>
            <a:off x="3348038" y="3644900"/>
            <a:ext cx="4392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3399FF"/>
                </a:solidFill>
                <a:latin typeface="Courier New" pitchFamily="49" charset="0"/>
              </a:rPr>
              <a:t>Зиму пролежал,</a:t>
            </a:r>
          </a:p>
        </p:txBody>
      </p:sp>
      <p:sp>
        <p:nvSpPr>
          <p:cNvPr id="36909" name="Text Box 45"/>
          <p:cNvSpPr txBox="1">
            <a:spLocks noChangeArrowheads="1"/>
          </p:cNvSpPr>
          <p:nvPr/>
        </p:nvSpPr>
        <p:spPr bwMode="auto">
          <a:xfrm>
            <a:off x="4067175" y="4437063"/>
            <a:ext cx="4321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CCFF"/>
                </a:solidFill>
                <a:latin typeface="Courier New" pitchFamily="49" charset="0"/>
              </a:rPr>
              <a:t>в землю убежал.</a:t>
            </a:r>
          </a:p>
        </p:txBody>
      </p:sp>
      <p:pic>
        <p:nvPicPr>
          <p:cNvPr id="36917" name="Picture 53" descr="na02460_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3348038" y="1268413"/>
            <a:ext cx="658812" cy="650875"/>
          </a:xfrm>
          <a:noFill/>
          <a:ln/>
        </p:spPr>
      </p:pic>
      <p:pic>
        <p:nvPicPr>
          <p:cNvPr id="36921" name="Picture 57" descr="na02459_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7538" y="692150"/>
            <a:ext cx="58261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2" name="Picture 58" descr="na02457_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979613" y="620713"/>
            <a:ext cx="6143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3" name="Picture 59" descr="na02460_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27988" y="1052513"/>
            <a:ext cx="658812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4" name="Picture 60" descr="na02458_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67400" y="333375"/>
            <a:ext cx="8445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5" name="Picture 61" descr="na02459_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00113" y="620713"/>
            <a:ext cx="3651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6" name="Picture 62" descr="na02459_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7538" y="1700213"/>
            <a:ext cx="3651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7" name="Picture 63" descr="na02459_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77050" y="908050"/>
            <a:ext cx="3651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8" name="Picture 64" descr="na02458_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5963" y="2276475"/>
            <a:ext cx="269875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9" name="Picture 65" descr="na02458_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01013" y="3933825"/>
            <a:ext cx="269875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30" name="Picture 66" descr="na02458_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24750" y="1844675"/>
            <a:ext cx="269875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31" name="Picture 67" descr="na02459_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42988" y="3068638"/>
            <a:ext cx="3651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910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69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69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69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69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69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600" decel="1000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36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36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2000"/>
                                        <p:tgtEl>
                                          <p:spTgt spid="36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36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3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3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36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3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2000"/>
                                        <p:tgtEl>
                                          <p:spTgt spid="3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/>
                                        <p:tgtEl>
                                          <p:spTgt spid="3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000"/>
                                        <p:tgtEl>
                                          <p:spTgt spid="36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36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000"/>
                                        <p:tgtEl>
                                          <p:spTgt spid="3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3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000"/>
                                        <p:tgtEl>
                                          <p:spTgt spid="3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36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2000"/>
                                        <p:tgtEl>
                                          <p:spTgt spid="36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/>
                                        <p:tgtEl>
                                          <p:spTgt spid="36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2000"/>
                                        <p:tgtEl>
                                          <p:spTgt spid="36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/>
                                        <p:tgtEl>
                                          <p:spTgt spid="36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2000"/>
                                        <p:tgtEl>
                                          <p:spTgt spid="36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/>
                                        <p:tgtEl>
                                          <p:spTgt spid="36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2000"/>
                                        <p:tgtEl>
                                          <p:spTgt spid="36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0"/>
                                        <p:tgtEl>
                                          <p:spTgt spid="36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00"/>
                            </p:stCondLst>
                            <p:childTnLst>
                              <p:par>
                                <p:cTn id="9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0"/>
                                        <p:tgtEl>
                                          <p:spTgt spid="36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36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94" grpId="0" animBg="1"/>
      <p:bldP spid="36907" grpId="0"/>
      <p:bldP spid="36908" grpId="0"/>
      <p:bldP spid="369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днс\Desktop\f2db761f596e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 rot="-1106219">
            <a:off x="2268538" y="2565400"/>
            <a:ext cx="4867275" cy="14033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324"/>
              </a:avLst>
            </a:prstTxWarp>
          </a:bodyPr>
          <a:lstStyle/>
          <a:p>
            <a:pPr algn="ctr"/>
            <a:r>
              <a:rPr lang="ru-RU" sz="7200" b="1" kern="10">
                <a:ln w="28575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 Н Е Г</a:t>
            </a:r>
          </a:p>
        </p:txBody>
      </p:sp>
    </p:spTree>
    <p:extLst>
      <p:ext uri="{BB962C8B-B14F-4D97-AF65-F5344CB8AC3E}">
        <p14:creationId xmlns:p14="http://schemas.microsoft.com/office/powerpoint/2010/main" val="281308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418</Words>
  <Application>Microsoft Office PowerPoint</Application>
  <PresentationFormat>Экран (4:3)</PresentationFormat>
  <Paragraphs>97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атмосфера </vt:lpstr>
      <vt:lpstr>ПЛАН</vt:lpstr>
      <vt:lpstr>Из чего состоит воздух ? </vt:lpstr>
      <vt:lpstr>Строение атмосферы </vt:lpstr>
      <vt:lpstr>СТРАНИЧКА ДЛЯ ВСЕЗНАЕК</vt:lpstr>
      <vt:lpstr>Презентация PowerPoint</vt:lpstr>
      <vt:lpstr>“Вокруг света на воздушном шаре” </vt:lpstr>
      <vt:lpstr>Презентация PowerPoint</vt:lpstr>
      <vt:lpstr>Презентация PowerPoint</vt:lpstr>
      <vt:lpstr>Ветер</vt:lpstr>
      <vt:lpstr>Презентация PowerPoint</vt:lpstr>
      <vt:lpstr>Презентация PowerPoint</vt:lpstr>
      <vt:lpstr>Признаки погоды:</vt:lpstr>
      <vt:lpstr>Физкульминутка</vt:lpstr>
      <vt:lpstr>Презентация PowerPoint</vt:lpstr>
      <vt:lpstr>Презентация PowerPoint</vt:lpstr>
      <vt:lpstr>Почему  поверхность Луны выглядит безжизненной? </vt:lpstr>
      <vt:lpstr> </vt:lpstr>
      <vt:lpstr>      Домашнее задание </vt:lpstr>
      <vt:lpstr>Спасибо  за хорошую работу!</vt:lpstr>
      <vt:lpstr>Презентация PowerPoint</vt:lpstr>
    </vt:vector>
  </TitlesOfParts>
  <Company>bounch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ВОЗДУХ</dc:title>
  <dc:creator>wolfik селезнев</dc:creator>
  <cp:lastModifiedBy>Ivanova</cp:lastModifiedBy>
  <cp:revision>43</cp:revision>
  <dcterms:created xsi:type="dcterms:W3CDTF">2011-11-06T11:41:37Z</dcterms:created>
  <dcterms:modified xsi:type="dcterms:W3CDTF">2016-04-21T07:36:04Z</dcterms:modified>
</cp:coreProperties>
</file>