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74" r:id="rId3"/>
    <p:sldId id="256" r:id="rId4"/>
    <p:sldId id="257" r:id="rId5"/>
    <p:sldId id="258" r:id="rId6"/>
    <p:sldId id="259" r:id="rId7"/>
    <p:sldId id="260" r:id="rId8"/>
    <p:sldId id="273" r:id="rId9"/>
    <p:sldId id="262" r:id="rId10"/>
    <p:sldId id="264" r:id="rId11"/>
    <p:sldId id="265" r:id="rId12"/>
    <p:sldId id="266" r:id="rId13"/>
    <p:sldId id="267" r:id="rId14"/>
    <p:sldId id="276" r:id="rId15"/>
    <p:sldId id="261" r:id="rId16"/>
    <p:sldId id="277" r:id="rId17"/>
    <p:sldId id="263" r:id="rId18"/>
    <p:sldId id="268" r:id="rId19"/>
    <p:sldId id="269" r:id="rId20"/>
    <p:sldId id="270" r:id="rId21"/>
    <p:sldId id="271" r:id="rId22"/>
    <p:sldId id="278" r:id="rId23"/>
    <p:sldId id="279" r:id="rId24"/>
    <p:sldId id="272" r:id="rId25"/>
    <p:sldId id="275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1499919"/>
            <a:ext cx="778770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Удачной работы!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4018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8610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Verdana" pitchFamily="34" charset="0"/>
              </a:rPr>
              <a:t>1 степень </a:t>
            </a:r>
            <a:endParaRPr lang="ru-RU" sz="2800" dirty="0" smtClean="0">
              <a:latin typeface="Verdana" pitchFamily="34" charset="0"/>
            </a:endParaRPr>
          </a:p>
          <a:p>
            <a:r>
              <a:rPr lang="ru-RU" sz="2800" dirty="0" smtClean="0">
                <a:latin typeface="Verdana" pitchFamily="34" charset="0"/>
              </a:rPr>
              <a:t> кожа красновато-багровая, синюшная, на вторые сутки шелушение , слабый отек, выздоровление на 7-10 сутки.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21506" name="Picture 2" descr="http://medservices.info/wp-content/uploads/2015/11/%D0%9F%D0%B5%D0%B4%D0%B8%D0%B0%D1%82%D1%80%D0%B8%D1%8F-frostbit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2362200"/>
            <a:ext cx="4872348" cy="3657600"/>
          </a:xfrm>
          <a:prstGeom prst="rect">
            <a:avLst/>
          </a:prstGeom>
          <a:noFill/>
        </p:spPr>
      </p:pic>
      <p:pic>
        <p:nvPicPr>
          <p:cNvPr id="21508" name="Picture 4" descr="http://vmede.org/sait/content/Travmatologiya_ortoped_kornilov_2011/16_files/mb4_0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590800"/>
            <a:ext cx="3547418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8763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Verdana" pitchFamily="34" charset="0"/>
              </a:rPr>
              <a:t>2 степень </a:t>
            </a:r>
            <a:endParaRPr lang="ru-RU" sz="2800" dirty="0">
              <a:latin typeface="Verdana" pitchFamily="34" charset="0"/>
            </a:endParaRPr>
          </a:p>
          <a:p>
            <a:r>
              <a:rPr lang="ru-RU" sz="2800" dirty="0" smtClean="0">
                <a:latin typeface="Verdana" pitchFamily="34" charset="0"/>
              </a:rPr>
              <a:t> появление пузырей с прозрачной, желтоватой или с незначительной примесью крови жидкостью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22532" name="Picture 4" descr="http://vmede.org/sait/content/Travmatologiya_ortoped_kornilov_2011/16_files/mb4_00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685" y="2438400"/>
            <a:ext cx="3657600" cy="3064103"/>
          </a:xfrm>
          <a:prstGeom prst="rect">
            <a:avLst/>
          </a:prstGeom>
          <a:noFill/>
        </p:spPr>
      </p:pic>
      <p:pic>
        <p:nvPicPr>
          <p:cNvPr id="22534" name="Picture 6" descr="http://morehealthy.ru/sites/default/files/imagecache/fullwatermark/u304/2014/12/1356186665_frostbitten_ha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2423474"/>
            <a:ext cx="4558341" cy="3002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228600"/>
            <a:ext cx="815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Verdana" pitchFamily="34" charset="0"/>
              </a:rPr>
              <a:t>3 степень </a:t>
            </a:r>
            <a:endParaRPr lang="ru-RU" sz="2800" dirty="0">
              <a:latin typeface="Verdana" pitchFamily="34" charset="0"/>
            </a:endParaRPr>
          </a:p>
          <a:p>
            <a:r>
              <a:rPr lang="ru-RU" sz="2800" dirty="0" smtClean="0">
                <a:latin typeface="Verdana" pitchFamily="34" charset="0"/>
              </a:rPr>
              <a:t> омертвление всех слоев кожи, участки тканей темного цвета, пузыри с темной жидкостью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23554" name="Picture 2" descr="http://mediklink.ru/uploads/posts/2012-06/frostbite-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1905000"/>
            <a:ext cx="3743157" cy="4267200"/>
          </a:xfrm>
          <a:prstGeom prst="rect">
            <a:avLst/>
          </a:prstGeom>
          <a:noFill/>
        </p:spPr>
      </p:pic>
      <p:pic>
        <p:nvPicPr>
          <p:cNvPr id="23556" name="Picture 4" descr="http://vmede.org/sait/content/Travmatologiya_ortoped_kornilov_2011/16_files/mb4_0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173712"/>
            <a:ext cx="4591050" cy="3846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0"/>
            <a:ext cx="845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Verdana" pitchFamily="34" charset="0"/>
              </a:rPr>
              <a:t>4 степень </a:t>
            </a:r>
          </a:p>
          <a:p>
            <a:r>
              <a:rPr lang="ru-RU" sz="2800" dirty="0" smtClean="0">
                <a:latin typeface="Verdana" pitchFamily="34" charset="0"/>
              </a:rPr>
              <a:t>омертвление не только кожи, но и мышц, костей.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24580" name="Picture 4" descr="http://www.medokno.com/resize/155/220/w/uploads/section/13735453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057400"/>
            <a:ext cx="4542503" cy="3200400"/>
          </a:xfrm>
          <a:prstGeom prst="rect">
            <a:avLst/>
          </a:prstGeom>
          <a:noFill/>
        </p:spPr>
      </p:pic>
      <p:pic>
        <p:nvPicPr>
          <p:cNvPr id="24582" name="Picture 6" descr="http://vmede.org/sait/content/Travmatologiya_ortoped_kornilov_2011/16_files/mb4_0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286000"/>
            <a:ext cx="3911256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28600"/>
            <a:ext cx="838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Человек может получить переохлаждение и при пониженной температуре (около 0⁰С) и высокой влажности воздуха (в течение 12 часов). Температура тела падает до +35⁰С.</a:t>
            </a:r>
            <a:endParaRPr lang="ru-RU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2895600"/>
            <a:ext cx="4953000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84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dagpravda.ru/upload/materials/full_347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152400"/>
            <a:ext cx="2895600" cy="3037484"/>
          </a:xfrm>
          <a:prstGeom prst="rect">
            <a:avLst/>
          </a:prstGeom>
          <a:noFill/>
        </p:spPr>
      </p:pic>
      <p:pic>
        <p:nvPicPr>
          <p:cNvPr id="18436" name="Picture 4" descr="http://static3.depositphotos.com/1000577/120/i/950/depositphotos_1205908-Mercurial-thermometer-36.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52400"/>
            <a:ext cx="4343400" cy="2895600"/>
          </a:xfrm>
          <a:prstGeom prst="rect">
            <a:avLst/>
          </a:prstGeom>
          <a:noFill/>
        </p:spPr>
      </p:pic>
      <p:pic>
        <p:nvPicPr>
          <p:cNvPr id="18438" name="Picture 6" descr="http://zpppdoc.ru/wp-content/uploads/2014/09/pereohlazhdenie-tolchok-dlja-bolezn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4038600"/>
            <a:ext cx="3714750" cy="2633591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3276600"/>
            <a:ext cx="4801655" cy="319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126084"/>
            <a:ext cx="2857500" cy="304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52008"/>
            <a:ext cx="2971800" cy="29718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3462518"/>
            <a:ext cx="5867400" cy="337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3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458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Verdana" pitchFamily="34" charset="0"/>
              </a:rPr>
              <a:t>Первая помощь при общем охлаждении и обморожении</a:t>
            </a:r>
          </a:p>
          <a:p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Verdana" pitchFamily="34" charset="0"/>
              </a:rPr>
              <a:t> согреть (растирать рукой или мягкой шерстяной тканью от края к центру обморожения)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19458" name="Picture 2" descr="http://www.massage4me.ru/images/stories/lessons/self_at/technique/rst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3352800"/>
            <a:ext cx="2857500" cy="2571751"/>
          </a:xfrm>
          <a:prstGeom prst="rect">
            <a:avLst/>
          </a:prstGeom>
          <a:noFill/>
        </p:spPr>
      </p:pic>
      <p:pic>
        <p:nvPicPr>
          <p:cNvPr id="19460" name="Picture 4" descr="http://gagauzinfo.md/uploads/posts/2012-12/1356095060_a87d905262dbdd8d07eb7665374b56f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3429000"/>
            <a:ext cx="4460487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228600"/>
            <a:ext cx="822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Verdana" pitchFamily="34" charset="0"/>
              </a:rPr>
              <a:t> наложить мягкую повязку, укутать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25602" name="Picture 2" descr="http://ok-t.ru/mydocxru/baza4/36524821656.files/image0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143000"/>
            <a:ext cx="4933950" cy="2324101"/>
          </a:xfrm>
          <a:prstGeom prst="rect">
            <a:avLst/>
          </a:prstGeom>
          <a:noFill/>
        </p:spPr>
      </p:pic>
      <p:pic>
        <p:nvPicPr>
          <p:cNvPr id="25604" name="Picture 4" descr="http://lifehacker.ru/wp-content/uploads/2013/12/23082238-c592a5fc8e1c3ad4b726eef7b4f5cf1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505200"/>
            <a:ext cx="4953000" cy="3000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3733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Verdana" pitchFamily="34" charset="0"/>
              </a:rPr>
              <a:t> дать горячий чай, кофе</a:t>
            </a: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Verdana" pitchFamily="34" charset="0"/>
            </a:endParaRPr>
          </a:p>
          <a:p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Verdana" pitchFamily="34" charset="0"/>
              </a:rPr>
              <a:t> для уменьшения боли – анальгин 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26628" name="Picture 4" descr="http://user.vse42.ru/files/P_S1280x853q80/Wnone/ui-52df5f1338a736.5585129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358246"/>
            <a:ext cx="4621561" cy="3079837"/>
          </a:xfrm>
          <a:prstGeom prst="rect">
            <a:avLst/>
          </a:prstGeom>
          <a:noFill/>
        </p:spPr>
      </p:pic>
      <p:pic>
        <p:nvPicPr>
          <p:cNvPr id="26630" name="Picture 6" descr="http://apteka007.ru/d/158513/d/970390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1" y="3759654"/>
            <a:ext cx="3657600" cy="2612571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0201" y="139637"/>
            <a:ext cx="1921959" cy="2184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073282"/>
              </p:ext>
            </p:extLst>
          </p:nvPr>
        </p:nvGraphicFramePr>
        <p:xfrm>
          <a:off x="1861457" y="3258875"/>
          <a:ext cx="348343" cy="4179047"/>
        </p:xfrm>
        <a:graphic>
          <a:graphicData uri="http://schemas.openxmlformats.org/drawingml/2006/table">
            <a:tbl>
              <a:tblPr firstRow="1" firstCol="1" bandRow="1"/>
              <a:tblGrid>
                <a:gridCol w="348343">
                  <a:extLst>
                    <a:ext uri="{9D8B030D-6E8A-4147-A177-3AD203B41FA5}">
                      <a16:colId xmlns:a16="http://schemas.microsoft.com/office/drawing/2014/main" xmlns="" val="1407653680"/>
                    </a:ext>
                  </a:extLst>
                </a:gridCol>
              </a:tblGrid>
              <a:tr h="388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3379629"/>
                  </a:ext>
                </a:extLst>
              </a:tr>
              <a:tr h="10482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6696687"/>
                  </a:ext>
                </a:extLst>
              </a:tr>
              <a:tr h="388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58716245"/>
                  </a:ext>
                </a:extLst>
              </a:tr>
              <a:tr h="388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8510679"/>
                  </a:ext>
                </a:extLst>
              </a:tr>
              <a:tr h="388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38382238"/>
                  </a:ext>
                </a:extLst>
              </a:tr>
              <a:tr h="388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12657666"/>
                  </a:ext>
                </a:extLst>
              </a:tr>
              <a:tr h="388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2087595"/>
                  </a:ext>
                </a:extLst>
              </a:tr>
              <a:tr h="3880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44380545"/>
                  </a:ext>
                </a:extLst>
              </a:tr>
              <a:tr h="3709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24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2849425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062628"/>
              </p:ext>
            </p:extLst>
          </p:nvPr>
        </p:nvGraphicFramePr>
        <p:xfrm>
          <a:off x="4005942" y="5344122"/>
          <a:ext cx="5033010" cy="599478"/>
        </p:xfrm>
        <a:graphic>
          <a:graphicData uri="http://schemas.openxmlformats.org/drawingml/2006/table">
            <a:tbl>
              <a:tblPr firstRow="1" firstCol="1" bandRow="1"/>
              <a:tblGrid>
                <a:gridCol w="5033010">
                  <a:extLst>
                    <a:ext uri="{9D8B030D-6E8A-4147-A177-3AD203B41FA5}">
                      <a16:colId xmlns:a16="http://schemas.microsoft.com/office/drawing/2014/main" xmlns="" val="1360738328"/>
                    </a:ext>
                  </a:extLst>
                </a:gridCol>
              </a:tblGrid>
              <a:tr h="5994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  Заболевание, переносимое с помощью клещей.</a:t>
                      </a:r>
                      <a:endParaRPr lang="ru-RU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152138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173409" y="209490"/>
            <a:ext cx="4970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Поможет обогреться, приготовить пищу.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06066" y="609600"/>
            <a:ext cx="3672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Плоский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перевязочный материал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151638" y="1009710"/>
            <a:ext cx="4843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Растение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соком которого можно заменить йод.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7524" y="165604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Вид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пламенного костра с широким и низким пламенем.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98286" y="197920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 Ее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поймать в реке или озере.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98286" y="2599825"/>
            <a:ext cx="3594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 Очень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сильное желание поесть.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98286" y="296915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 Повреждение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получаемое в результате воздействия высокой температуры.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98286" y="35126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 Сыпучий 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природный материал, который используют для фильтрации воды.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98286" y="410751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Передача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информации о необходимости помощи.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098286" y="469779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10.  Снежный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дом, в котором эскимосы живут всю зиму.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5800" y="30480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/>
              <a:t>к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23257" y="304800"/>
            <a:ext cx="3048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360714" y="304800"/>
            <a:ext cx="31568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709057" y="30480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2057400" y="30480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405743" y="30480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023257" y="684235"/>
            <a:ext cx="3048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360714" y="684235"/>
            <a:ext cx="31568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1709057" y="684235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2057400" y="684235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1023257" y="1063670"/>
            <a:ext cx="3048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1360714" y="1063670"/>
            <a:ext cx="31568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709057" y="106367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2057400" y="106367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405743" y="106367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745290" y="1068488"/>
            <a:ext cx="337457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3117494" y="1063670"/>
            <a:ext cx="346253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3498494" y="1063670"/>
            <a:ext cx="31568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1023257" y="1470592"/>
            <a:ext cx="304800" cy="3708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1360714" y="1470592"/>
            <a:ext cx="315686" cy="3708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1700416" y="1455266"/>
            <a:ext cx="304800" cy="3708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2057400" y="1470592"/>
            <a:ext cx="304800" cy="3708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685800" y="1470592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380999" y="1470592"/>
            <a:ext cx="261257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44990" y="1470592"/>
            <a:ext cx="304799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1023257" y="1854178"/>
            <a:ext cx="304800" cy="36987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1360714" y="1854178"/>
            <a:ext cx="315686" cy="36987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ы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1709057" y="1854178"/>
            <a:ext cx="304800" cy="36987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057400" y="1854178"/>
            <a:ext cx="304800" cy="36987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53" name="TextBox 52"/>
          <p:cNvSpPr txBox="1"/>
          <p:nvPr/>
        </p:nvSpPr>
        <p:spPr>
          <a:xfrm>
            <a:off x="1023257" y="2247629"/>
            <a:ext cx="304800" cy="37577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4" name="TextBox 53"/>
          <p:cNvSpPr txBox="1"/>
          <p:nvPr/>
        </p:nvSpPr>
        <p:spPr>
          <a:xfrm>
            <a:off x="685800" y="2247629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55" name="TextBox 54"/>
          <p:cNvSpPr txBox="1"/>
          <p:nvPr/>
        </p:nvSpPr>
        <p:spPr>
          <a:xfrm>
            <a:off x="1360714" y="2247629"/>
            <a:ext cx="31568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56" name="TextBox 55"/>
          <p:cNvSpPr txBox="1"/>
          <p:nvPr/>
        </p:nvSpPr>
        <p:spPr>
          <a:xfrm>
            <a:off x="1709057" y="2247629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7" name="TextBox 56"/>
          <p:cNvSpPr txBox="1"/>
          <p:nvPr/>
        </p:nvSpPr>
        <p:spPr>
          <a:xfrm>
            <a:off x="2057400" y="2247629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58" name="TextBox 57"/>
          <p:cNvSpPr txBox="1"/>
          <p:nvPr/>
        </p:nvSpPr>
        <p:spPr>
          <a:xfrm>
            <a:off x="685800" y="262340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9" name="TextBox 58"/>
          <p:cNvSpPr txBox="1"/>
          <p:nvPr/>
        </p:nvSpPr>
        <p:spPr>
          <a:xfrm>
            <a:off x="1023257" y="2640536"/>
            <a:ext cx="3048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ж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1371600" y="2634188"/>
            <a:ext cx="31568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61" name="TextBox 60"/>
          <p:cNvSpPr txBox="1"/>
          <p:nvPr/>
        </p:nvSpPr>
        <p:spPr>
          <a:xfrm>
            <a:off x="1700416" y="2631705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685800" y="3009868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>
            <a:off x="1012371" y="3020747"/>
            <a:ext cx="3048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1360714" y="3020747"/>
            <a:ext cx="31568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1709057" y="3020747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>
            <a:off x="2057401" y="3020747"/>
            <a:ext cx="293914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>
            <a:off x="685800" y="3390079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1000172" y="3400300"/>
            <a:ext cx="32919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1371600" y="340030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70" name="TextBox 69"/>
          <p:cNvSpPr txBox="1"/>
          <p:nvPr/>
        </p:nvSpPr>
        <p:spPr>
          <a:xfrm>
            <a:off x="1709057" y="3400300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370114" y="3408384"/>
            <a:ext cx="283029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>
            <a:off x="65315" y="3400300"/>
            <a:ext cx="27069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>
            <a:off x="1000172" y="3777716"/>
            <a:ext cx="31699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>
            <a:off x="1371600" y="3777716"/>
            <a:ext cx="304800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75" name="TextBox 74"/>
          <p:cNvSpPr txBox="1"/>
          <p:nvPr/>
        </p:nvSpPr>
        <p:spPr>
          <a:xfrm>
            <a:off x="1709057" y="3777716"/>
            <a:ext cx="304800" cy="38123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2057400" y="3777716"/>
            <a:ext cx="293915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77" name="TextBox 76"/>
          <p:cNvSpPr txBox="1"/>
          <p:nvPr/>
        </p:nvSpPr>
        <p:spPr>
          <a:xfrm>
            <a:off x="1000172" y="4157934"/>
            <a:ext cx="326571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1360714" y="4158950"/>
            <a:ext cx="315686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ф</a:t>
            </a:r>
            <a:endParaRPr lang="ru-RU" dirty="0"/>
          </a:p>
        </p:txBody>
      </p:sp>
      <p:sp>
        <p:nvSpPr>
          <p:cNvPr id="79" name="TextBox 78"/>
          <p:cNvSpPr txBox="1"/>
          <p:nvPr/>
        </p:nvSpPr>
        <p:spPr>
          <a:xfrm>
            <a:off x="1719942" y="4167034"/>
            <a:ext cx="293915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2046514" y="4167034"/>
            <a:ext cx="304801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2362200" y="4167034"/>
            <a:ext cx="348343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82" name="TextBox 81"/>
          <p:cNvSpPr txBox="1"/>
          <p:nvPr/>
        </p:nvSpPr>
        <p:spPr>
          <a:xfrm>
            <a:off x="2745828" y="4157934"/>
            <a:ext cx="337457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83" name="TextBox 82"/>
          <p:cNvSpPr txBox="1"/>
          <p:nvPr/>
        </p:nvSpPr>
        <p:spPr>
          <a:xfrm>
            <a:off x="685800" y="4147048"/>
            <a:ext cx="261257" cy="38123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84" name="TextBox 83"/>
          <p:cNvSpPr txBox="1"/>
          <p:nvPr/>
        </p:nvSpPr>
        <p:spPr>
          <a:xfrm>
            <a:off x="336011" y="4147048"/>
            <a:ext cx="306245" cy="38123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12196" y="4167034"/>
            <a:ext cx="291021" cy="36933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э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468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500"/>
                            </p:stCondLst>
                            <p:childTnLst>
                              <p:par>
                                <p:cTn id="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000"/>
                            </p:stCondLst>
                            <p:childTnLst>
                              <p:par>
                                <p:cTn id="1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"/>
                            </p:stCondLst>
                            <p:childTnLst>
                              <p:par>
                                <p:cTn id="1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"/>
                            </p:stCondLst>
                            <p:childTnLst>
                              <p:par>
                                <p:cTn id="14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000"/>
                            </p:stCondLst>
                            <p:childTnLst>
                              <p:par>
                                <p:cTn id="16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500"/>
                            </p:stCondLst>
                            <p:childTnLst>
                              <p:par>
                                <p:cTn id="1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4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500"/>
                            </p:stCondLst>
                            <p:childTnLst>
                              <p:par>
                                <p:cTn id="19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6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00"/>
                            </p:stCondLst>
                            <p:childTnLst>
                              <p:par>
                                <p:cTn id="2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500"/>
                            </p:stCondLst>
                            <p:childTnLst>
                              <p:par>
                                <p:cTn id="2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2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6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0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500"/>
                            </p:stCondLst>
                            <p:childTnLst>
                              <p:par>
                                <p:cTn id="2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4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2000"/>
                            </p:stCondLst>
                            <p:childTnLst>
                              <p:par>
                                <p:cTn id="24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8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500"/>
                            </p:stCondLst>
                            <p:childTnLst>
                              <p:par>
                                <p:cTn id="2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2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2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0"/>
                            </p:stCondLst>
                            <p:childTnLst>
                              <p:par>
                                <p:cTn id="2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0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500"/>
                            </p:stCondLst>
                            <p:childTnLst>
                              <p:par>
                                <p:cTn id="27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4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4" dur="5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500"/>
                            </p:stCondLst>
                            <p:childTnLst>
                              <p:par>
                                <p:cTn id="2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8" dur="5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1000"/>
                            </p:stCondLst>
                            <p:childTnLst>
                              <p:par>
                                <p:cTn id="2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2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1500"/>
                            </p:stCondLst>
                            <p:childTnLst>
                              <p:par>
                                <p:cTn id="29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6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2000"/>
                            </p:stCondLst>
                            <p:childTnLst>
                              <p:par>
                                <p:cTn id="29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0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500"/>
                            </p:stCondLst>
                            <p:childTnLst>
                              <p:par>
                                <p:cTn id="30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3000"/>
                            </p:stCondLst>
                            <p:childTnLst>
                              <p:par>
                                <p:cTn id="30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8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3500"/>
                            </p:stCondLst>
                            <p:childTnLst>
                              <p:par>
                                <p:cTn id="31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2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4000"/>
                            </p:stCondLst>
                            <p:childTnLst>
                              <p:par>
                                <p:cTn id="3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6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610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Verdana" pitchFamily="34" charset="0"/>
              </a:rPr>
              <a:t>При общем охлаждении (  температура тела падает до +35°С и ниже) необходимо укутать и доставить в больницу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905000"/>
            <a:ext cx="632534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1371600"/>
            <a:ext cx="8153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Verdana" pitchFamily="34" charset="0"/>
              </a:rPr>
              <a:t>Обморожения 1 степени излечиваются самостоятельно; </a:t>
            </a:r>
          </a:p>
          <a:p>
            <a:r>
              <a:rPr lang="ru-RU" sz="3200" dirty="0" smtClean="0">
                <a:latin typeface="Verdana" pitchFamily="34" charset="0"/>
              </a:rPr>
              <a:t>при обморожении других степеней обратиться к врачу для лечения.</a:t>
            </a:r>
            <a:endParaRPr lang="ru-RU" sz="32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04800"/>
            <a:ext cx="88392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Тяжесть обморожения зависит:</a:t>
            </a:r>
          </a:p>
          <a:p>
            <a:endParaRPr lang="ru-RU" sz="2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А) наличия продуктов питания</a:t>
            </a: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Б) температуры среды</a:t>
            </a: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В) длительности сна</a:t>
            </a: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Г) влажности воздуха</a:t>
            </a: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Д) силы ветра</a:t>
            </a: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Е) резкой смены климатических условий</a:t>
            </a: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Ж) длительности пребывания на холоде  </a:t>
            </a:r>
            <a:r>
              <a:rPr lang="ru-RU" sz="3600" dirty="0" smtClean="0"/>
              <a:t> </a:t>
            </a:r>
            <a:endParaRPr lang="ru-RU" sz="2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201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533400"/>
            <a:ext cx="88392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Когда мы можем определить степень обморожения у пострадавшего?</a:t>
            </a:r>
          </a:p>
          <a:p>
            <a:endParaRPr lang="ru-RU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каким признакам можно определить степень обморожения?</a:t>
            </a:r>
          </a:p>
          <a:p>
            <a:endParaRPr lang="ru-RU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ru-RU" sz="28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Когда возникает контактное обморожение?</a:t>
            </a:r>
          </a:p>
          <a:p>
            <a:endParaRPr lang="ru-RU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8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Правила оказания помощи при обморожении.</a:t>
            </a:r>
          </a:p>
          <a:p>
            <a:endParaRPr lang="ru-RU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83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868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Verdana" pitchFamily="34" charset="0"/>
              </a:rPr>
              <a:t>Домашнее задание: § 26</a:t>
            </a:r>
            <a:endParaRPr lang="ru-RU" sz="40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28600"/>
            <a:ext cx="3057525" cy="30575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2" y="3429000"/>
            <a:ext cx="3238500" cy="32190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9400" y="2514600"/>
            <a:ext cx="2976562" cy="297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0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1682" y="1524000"/>
            <a:ext cx="594073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Урок окончен.</a:t>
            </a:r>
          </a:p>
          <a:p>
            <a:pPr algn="ctr"/>
            <a:endParaRPr lang="ru-RU" sz="72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ru-RU" sz="72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Всем спасибо!</a:t>
            </a:r>
            <a:endParaRPr lang="ru-RU" sz="72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2">
                  <a:lumMod val="60000"/>
                  <a:lumOff val="4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221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ealestateandreston.com/image_store/uploads/8/2/5/1/1/ar1328298937115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62475" y="533400"/>
            <a:ext cx="4581525" cy="5600701"/>
          </a:xfrm>
          <a:prstGeom prst="rect">
            <a:avLst/>
          </a:prstGeom>
          <a:noFill/>
        </p:spPr>
      </p:pic>
      <p:pic>
        <p:nvPicPr>
          <p:cNvPr id="1028" name="Picture 4" descr="http://files.vm.ru/photo/vecherka/2012/03/file642v3filfeexnu9cb9g_800_4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295400"/>
            <a:ext cx="4460487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914400"/>
            <a:ext cx="868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Verdana" pitchFamily="34" charset="0"/>
              </a:rPr>
              <a:t>Обморожение и общее охлаждение организма</a:t>
            </a:r>
            <a:endParaRPr lang="ru-RU" sz="4000" b="1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04800"/>
            <a:ext cx="51054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Verdana" pitchFamily="34" charset="0"/>
              </a:rPr>
              <a:t>Тяжесть обморожения зависит от:</a:t>
            </a:r>
          </a:p>
          <a:p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Verdana" pitchFamily="34" charset="0"/>
              </a:rPr>
              <a:t> температуры среды</a:t>
            </a: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Verdana" pitchFamily="34" charset="0"/>
              </a:rPr>
              <a:t> длительности пребывания на холоде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14340" name="Picture 4" descr="http://www.macommune.info/sites/v2.macommune.info/files/imagecache/facebook/thermometre_froi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838200"/>
            <a:ext cx="2895600" cy="2895600"/>
          </a:xfrm>
          <a:prstGeom prst="rect">
            <a:avLst/>
          </a:prstGeom>
          <a:noFill/>
        </p:spPr>
      </p:pic>
      <p:pic>
        <p:nvPicPr>
          <p:cNvPr id="14342" name="Picture 6" descr="http://i1139.photobucket.com/albums/n547/SVMelnikof/december/snow/winter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394456"/>
            <a:ext cx="4686300" cy="3082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40386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Verdana" pitchFamily="34" charset="0"/>
              </a:rPr>
              <a:t> влажности воздуха</a:t>
            </a: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endParaRPr lang="ru-RU" sz="2800" dirty="0" smtClean="0">
              <a:latin typeface="Verdana" pitchFamily="34" charset="0"/>
            </a:endParaRPr>
          </a:p>
          <a:p>
            <a:endParaRPr lang="ru-RU" sz="2800" dirty="0" smtClean="0">
              <a:latin typeface="Verdana" pitchFamily="34" charset="0"/>
            </a:endParaRPr>
          </a:p>
          <a:p>
            <a:endParaRPr lang="ru-RU" sz="2800" dirty="0" smtClean="0">
              <a:latin typeface="Verdan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Verdana" pitchFamily="34" charset="0"/>
              </a:rPr>
              <a:t> силы ветра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16386" name="Picture 2" descr="http://www.politikbasis.de/wp-content/gallery/frozen/frozen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0332" y="152400"/>
            <a:ext cx="4744593" cy="3200400"/>
          </a:xfrm>
          <a:prstGeom prst="rect">
            <a:avLst/>
          </a:prstGeom>
          <a:noFill/>
        </p:spPr>
      </p:pic>
      <p:pic>
        <p:nvPicPr>
          <p:cNvPr id="16388" name="Picture 4" descr="http://xn--80aaldoabbfgc0aibjdq1anq.xn--p1ai/wp-content/uploads/2015/12/1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369311"/>
            <a:ext cx="4495800" cy="32219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klimatvrn.ru/UserFiles/Image/hitachi/hitachi-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533400"/>
            <a:ext cx="2247900" cy="22479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33800" y="685800"/>
            <a:ext cx="5105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Verdana" pitchFamily="34" charset="0"/>
              </a:rPr>
              <a:t>При температуре -20°С могут возникнуть мгновенные контактные обморожения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17410" name="Picture 2" descr="http://m.gifmania.com.tr/Hareketli-Gifler-Noel/Gif-Resimleri-Noel-Baba/Animasyonlar-Noel-Baba-Ve-Reindeers/Noel-Baba-Ve-Reindeers-7100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2895600"/>
            <a:ext cx="4648200" cy="3667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09600"/>
            <a:ext cx="6096000" cy="15621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5362" y="2290762"/>
            <a:ext cx="4257675" cy="43434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2971800"/>
            <a:ext cx="4500113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46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81000"/>
            <a:ext cx="8305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Verdana" pitchFamily="34" charset="0"/>
              </a:rPr>
              <a:t>Степени обморожения</a:t>
            </a:r>
          </a:p>
          <a:p>
            <a:endParaRPr lang="ru-RU" sz="2800" dirty="0" smtClean="0">
              <a:latin typeface="Verdana" pitchFamily="34" charset="0"/>
            </a:endParaRPr>
          </a:p>
          <a:p>
            <a:r>
              <a:rPr lang="ru-RU" sz="2800" dirty="0" smtClean="0">
                <a:latin typeface="Verdana" pitchFamily="34" charset="0"/>
              </a:rPr>
              <a:t>При всех степенях обморожения наблюдаются побледнение и утрата чувствительности кожи.</a:t>
            </a:r>
          </a:p>
          <a:p>
            <a:endParaRPr lang="ru-RU" sz="2800" dirty="0" smtClean="0">
              <a:latin typeface="Verdana" pitchFamily="34" charset="0"/>
            </a:endParaRPr>
          </a:p>
          <a:p>
            <a:r>
              <a:rPr lang="ru-RU" sz="2800" dirty="0" smtClean="0">
                <a:latin typeface="Verdana" pitchFamily="34" charset="0"/>
              </a:rPr>
              <a:t>Степень отморожения можно определить только после отогревания.</a:t>
            </a:r>
            <a:endParaRPr lang="ru-RU" sz="2800" dirty="0">
              <a:latin typeface="Verdana" pitchFamily="34" charset="0"/>
            </a:endParaRPr>
          </a:p>
        </p:txBody>
      </p:sp>
      <p:pic>
        <p:nvPicPr>
          <p:cNvPr id="20482" name="Picture 2" descr="https://myhealth.alberta.ca/Health/_layouts/15/healthwise/media/medical/hw/n55512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86200"/>
            <a:ext cx="4381500" cy="2857500"/>
          </a:xfrm>
          <a:prstGeom prst="rect">
            <a:avLst/>
          </a:prstGeom>
          <a:noFill/>
        </p:spPr>
      </p:pic>
      <p:pic>
        <p:nvPicPr>
          <p:cNvPr id="20484" name="Picture 4" descr="http://www.uaua.info/pictures/questions/201102/921a7b8362c2ac338596688c37135f3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4077124"/>
            <a:ext cx="3514725" cy="2638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Другая 1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625</TotalTime>
  <Words>470</Words>
  <Application>Microsoft Office PowerPoint</Application>
  <PresentationFormat>Экран (4:3)</PresentationFormat>
  <Paragraphs>137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Popova</cp:lastModifiedBy>
  <cp:revision>62</cp:revision>
  <dcterms:modified xsi:type="dcterms:W3CDTF">2017-02-15T07:33:39Z</dcterms:modified>
</cp:coreProperties>
</file>