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0"/>
  </p:notesMasterIdLst>
  <p:sldIdLst>
    <p:sldId id="271" r:id="rId2"/>
    <p:sldId id="273" r:id="rId3"/>
    <p:sldId id="272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8" r:id="rId14"/>
    <p:sldId id="265" r:id="rId15"/>
    <p:sldId id="267" r:id="rId16"/>
    <p:sldId id="266" r:id="rId17"/>
    <p:sldId id="269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59" autoAdjust="0"/>
    <p:restoredTop sz="86420" autoAdjust="0"/>
  </p:normalViewPr>
  <p:slideViewPr>
    <p:cSldViewPr>
      <p:cViewPr varScale="1">
        <p:scale>
          <a:sx n="60" d="100"/>
          <a:sy n="60" d="100"/>
        </p:scale>
        <p:origin x="-133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b="1">
                <a:solidFill>
                  <a:schemeClr val="accent1">
                    <a:lumMod val="50000"/>
                  </a:schemeClr>
                </a:solidFill>
              </a:defRPr>
            </a:pPr>
            <a:r>
              <a:rPr lang="ru-RU" dirty="0" smtClean="0"/>
              <a:t>БЛИЦ-ЗАДАНИЯ</a:t>
            </a:r>
            <a:endParaRPr lang="ru-RU" dirty="0"/>
          </a:p>
        </c:rich>
      </c:tx>
      <c:layout>
        <c:manualLayout>
          <c:xMode val="edge"/>
          <c:yMode val="edge"/>
          <c:x val="0.38330205599300093"/>
          <c:y val="0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ИГРА</c:v>
                </c:pt>
              </c:strCache>
            </c:strRef>
          </c:tx>
          <c:dLbls>
            <c:dLbl>
              <c:idx val="0"/>
              <c:layout>
                <c:manualLayout>
                  <c:x val="2.2437814907461551E-2"/>
                  <c:y val="-9.715694272542151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Четвероногий</a:t>
                    </a:r>
                    <a:r>
                      <a:rPr lang="ru-RU" baseline="0" dirty="0" smtClean="0"/>
                      <a:t> </a:t>
                    </a:r>
                  </a:p>
                  <a:p>
                    <a:r>
                      <a:rPr lang="ru-RU" baseline="0" dirty="0" smtClean="0"/>
                      <a:t>друг</a:t>
                    </a:r>
                    <a:endParaRPr lang="en-US" dirty="0"/>
                  </a:p>
                </c:rich>
              </c:tx>
              <c:dLblPos val="ctr"/>
              <c:showVal val="1"/>
            </c:dLbl>
            <c:dLbl>
              <c:idx val="1"/>
              <c:layout>
                <c:manualLayout>
                  <c:x val="7.2491402008721784E-2"/>
                  <c:y val="-4.1343379883157774E-3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О себе</a:t>
                    </a:r>
                    <a:endParaRPr lang="en-US"/>
                  </a:p>
                </c:rich>
              </c:tx>
              <c:dLblPos val="ctr"/>
              <c:showVal val="1"/>
            </c:dLbl>
            <c:dLbl>
              <c:idx val="2"/>
              <c:layout>
                <c:manualLayout>
                  <c:x val="4.4875629814923129E-2"/>
                  <c:y val="3.1007534912368406E-2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О любви</a:t>
                    </a:r>
                    <a:endParaRPr lang="en-US"/>
                  </a:p>
                </c:rich>
              </c:tx>
              <c:dLblPos val="ctr"/>
              <c:showVal val="1"/>
            </c:dLbl>
            <c:dLbl>
              <c:idx val="3"/>
              <c:layout>
                <c:manualLayout>
                  <c:x val="3.4519715242248214E-2"/>
                  <c:y val="7.6485252783841828E-2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Секрет</a:t>
                    </a:r>
                    <a:endParaRPr lang="en-US"/>
                  </a:p>
                </c:rich>
              </c:tx>
              <c:dLblPos val="ctr"/>
              <c:showVal val="1"/>
            </c:dLbl>
            <c:dLbl>
              <c:idx val="4"/>
              <c:layout>
                <c:manualLayout>
                  <c:x val="-4.1423658290697857E-2"/>
                  <c:y val="6.821657680721067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Завещание</a:t>
                    </a:r>
                    <a:endParaRPr lang="en-US" dirty="0"/>
                  </a:p>
                </c:rich>
              </c:tx>
              <c:dLblPos val="ctr"/>
              <c:showVal val="1"/>
            </c:dLbl>
            <c:dLbl>
              <c:idx val="5"/>
              <c:layout>
                <c:manualLayout>
                  <c:x val="-7.4217387770834045E-2"/>
                  <c:y val="8.2686759766315496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Эмиграция</a:t>
                    </a:r>
                    <a:endParaRPr lang="en-US" dirty="0"/>
                  </a:p>
                </c:rich>
              </c:tx>
              <c:dLblPos val="ctr"/>
              <c:showVal val="1"/>
            </c:dLbl>
            <c:dLbl>
              <c:idx val="6"/>
              <c:layout>
                <c:manualLayout>
                  <c:x val="-6.9039430484496886E-2"/>
                  <c:y val="-1.860452094742112E-2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Территрия детства</a:t>
                    </a:r>
                    <a:endParaRPr lang="en-US"/>
                  </a:p>
                </c:rich>
              </c:tx>
              <c:dLblPos val="ctr"/>
              <c:showVal val="1"/>
            </c:dLbl>
            <c:dLbl>
              <c:idx val="7"/>
              <c:layout>
                <c:manualLayout>
                  <c:x val="-4.6601615577035085E-2"/>
                  <c:y val="-8.682109775463156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Загадки</a:t>
                    </a:r>
                    <a:endParaRPr lang="en-US" dirty="0"/>
                  </a:p>
                </c:rich>
              </c:tx>
              <c:dLblPos val="ctr"/>
              <c:showVal val="1"/>
            </c:dLbl>
            <c:dLblPos val="ctr"/>
            <c:showVal val="1"/>
            <c:showLeaderLines val="1"/>
          </c:dLbls>
          <c:cat>
            <c:strRef>
              <c:f>Лист1!$A$2:$A$9</c:f>
              <c:strCache>
                <c:ptCount val="8"/>
                <c:pt idx="0">
                  <c:v>О себе</c:v>
                </c:pt>
                <c:pt idx="1">
                  <c:v>О любви</c:v>
                </c:pt>
                <c:pt idx="2">
                  <c:v>Секрет</c:v>
                </c:pt>
                <c:pt idx="3">
                  <c:v>Завещание</c:v>
                </c:pt>
                <c:pt idx="4">
                  <c:v>Эмиграция</c:v>
                </c:pt>
                <c:pt idx="5">
                  <c:v>Территория детства</c:v>
                </c:pt>
                <c:pt idx="6">
                  <c:v>Ребятам о зверятах</c:v>
                </c:pt>
                <c:pt idx="7">
                  <c:v>Фокс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0.43548</cdr:x>
      <cdr:y>0.4375</cdr:y>
    </cdr:from>
    <cdr:to>
      <cdr:x>0.56451</cdr:x>
      <cdr:y>0.63542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57620" y="3000372"/>
          <a:ext cx="1143008" cy="13573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0.43548</cdr:x>
      <cdr:y>0.44792</cdr:y>
    </cdr:from>
    <cdr:to>
      <cdr:x>0.57258</cdr:x>
      <cdr:y>0.64583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857620" y="3071810"/>
          <a:ext cx="1214446" cy="13573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0.43548</cdr:x>
      <cdr:y>0.44792</cdr:y>
    </cdr:from>
    <cdr:to>
      <cdr:x>0.56451</cdr:x>
      <cdr:y>0.63542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857620" y="3071810"/>
          <a:ext cx="1143008" cy="12858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и</a:t>
          </a:r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27F2CE-9FC6-4DFF-84C9-3A4AF98E65B5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963452-CB54-4B0B-99C4-DB3DB54CF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u="sng" dirty="0" smtClean="0"/>
              <a:t>Автобиографичный</a:t>
            </a:r>
            <a:r>
              <a:rPr lang="ru-RU" dirty="0" smtClean="0"/>
              <a:t> – обладающий чертами автобиографии.</a:t>
            </a:r>
          </a:p>
          <a:p>
            <a:r>
              <a:rPr lang="ru-RU" u="sng" dirty="0" smtClean="0"/>
              <a:t>Эпиграф</a:t>
            </a:r>
            <a:r>
              <a:rPr lang="ru-RU" dirty="0" smtClean="0"/>
              <a:t> – стих. «В пространство», 1911;</a:t>
            </a:r>
            <a:r>
              <a:rPr lang="ru-RU" baseline="0" dirty="0" smtClean="0"/>
              <a:t> </a:t>
            </a:r>
            <a:r>
              <a:rPr lang="ru-RU" u="sng" baseline="0" dirty="0" smtClean="0"/>
              <a:t>Приготовишка</a:t>
            </a:r>
            <a:r>
              <a:rPr lang="ru-RU" baseline="0" dirty="0" smtClean="0"/>
              <a:t> – ученик приготовительного класса гимназии;</a:t>
            </a:r>
            <a:r>
              <a:rPr lang="ru-RU" dirty="0" smtClean="0"/>
              <a:t> 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Пегас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(гр.) -1. В древнегреческой мифологии – крылатый конь Зевса, от удара копыта которого забил чудесный источник, дающий вдохновение поэтам; 2. Символ поэтического вдохновения; оседлать Пегаса – стать поэтом, писать стихи. (Словарь иностранных слов. М., «Русский язык», 1982).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63452-CB54-4B0B-99C4-DB3DB54CF3F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«…жертвы его сатиры… типичные</a:t>
            </a:r>
            <a:r>
              <a:rPr lang="ru-RU" baseline="0" dirty="0" smtClean="0"/>
              <a:t> пошлость, скука, лень и тихое </a:t>
            </a:r>
            <a:r>
              <a:rPr lang="ru-RU" baseline="0" dirty="0" err="1" smtClean="0"/>
              <a:t>оподление</a:t>
            </a:r>
            <a:r>
              <a:rPr lang="ru-RU" baseline="0" dirty="0" smtClean="0"/>
              <a:t> современной жизни»   Куприн А. И.</a:t>
            </a:r>
          </a:p>
          <a:p>
            <a:r>
              <a:rPr lang="ru-RU" baseline="0" dirty="0" smtClean="0"/>
              <a:t>С.Черный еще до эмиграции написал 25 детских книжек.</a:t>
            </a:r>
          </a:p>
          <a:p>
            <a:r>
              <a:rPr lang="ru-RU" baseline="0" dirty="0" smtClean="0"/>
              <a:t>1911г  – дебют как детского писателя со стихотворением «Костер»</a:t>
            </a:r>
            <a:r>
              <a:rPr lang="ru-RU" dirty="0" smtClean="0"/>
              <a:t> </a:t>
            </a:r>
          </a:p>
          <a:p>
            <a:r>
              <a:rPr lang="ru-RU" dirty="0" smtClean="0"/>
              <a:t>Эпиграф – стих.</a:t>
            </a:r>
            <a:r>
              <a:rPr lang="ru-RU" baseline="0" dirty="0" smtClean="0"/>
              <a:t> «Лирические сатиры»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63452-CB54-4B0B-99C4-DB3DB54CF3F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Эпиграф:</a:t>
            </a:r>
            <a:r>
              <a:rPr lang="ru-RU" baseline="0" dirty="0" smtClean="0"/>
              <a:t> стихотворение «Детям», 1920</a:t>
            </a:r>
          </a:p>
          <a:p>
            <a:r>
              <a:rPr lang="ru-RU" baseline="0" dirty="0" smtClean="0"/>
              <a:t>Псевдоним – вымышленное им писателя, артиста, политического деятеля. (Толковый словарь русского языка под ред. Ожегова С.И.)</a:t>
            </a:r>
          </a:p>
          <a:p>
            <a:r>
              <a:rPr lang="ru-RU" baseline="0" dirty="0" smtClean="0"/>
              <a:t>27 ноября 1905 г. имя «Саша Черный» появилось в 23 номере журнала «Зритель» под стихотворением «Чепуха». (С.Черный «Сатиры и лирика», с.413)</a:t>
            </a:r>
          </a:p>
          <a:p>
            <a:r>
              <a:rPr lang="ru-RU" baseline="0" dirty="0" smtClean="0"/>
              <a:t>Другие псевдонимы С.Черного – Сам по себе, Мечтатель.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63452-CB54-4B0B-99C4-DB3DB54CF3F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Завещание – предсмертная воля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63452-CB54-4B0B-99C4-DB3DB54CF3F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Эпиграф – стих.</a:t>
            </a:r>
            <a:r>
              <a:rPr lang="ru-RU" baseline="0" dirty="0" smtClean="0"/>
              <a:t> «Дом в </a:t>
            </a:r>
            <a:r>
              <a:rPr lang="ru-RU" baseline="0" dirty="0" err="1" smtClean="0"/>
              <a:t>Монморанси</a:t>
            </a:r>
            <a:r>
              <a:rPr lang="ru-RU" baseline="0" dirty="0" smtClean="0"/>
              <a:t>», 1929</a:t>
            </a:r>
          </a:p>
          <a:p>
            <a:r>
              <a:rPr lang="ru-RU" baseline="0" dirty="0" smtClean="0"/>
              <a:t>Эмиграция – вынужденное или добровольное переселение из своего отечества в другую страну по политическим, экономическим или иным причинам. (Толковый словарь русского языка под. ред. Ожегова)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63452-CB54-4B0B-99C4-DB3DB54CF3F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Прототип – реальное лицо как источник для</a:t>
            </a:r>
            <a:r>
              <a:rPr lang="ru-RU" baseline="0" dirty="0" smtClean="0"/>
              <a:t> создания художественного образа, героя. (Толковый словарь русского языка под ред.Ожегова)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63452-CB54-4B0B-99C4-DB3DB54CF3F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Монолог – речь одного лица, обращенная к слушателям или к самому себе. (Толковый словарь русского языка </a:t>
            </a:r>
            <a:r>
              <a:rPr lang="ru-RU" dirty="0" err="1" smtClean="0"/>
              <a:t>под.ред.С.И.Ожегова</a:t>
            </a:r>
            <a:r>
              <a:rPr lang="ru-RU" dirty="0" smtClean="0"/>
              <a:t>)</a:t>
            </a:r>
          </a:p>
          <a:p>
            <a:r>
              <a:rPr lang="ru-RU" dirty="0" smtClean="0"/>
              <a:t>Дневник – записи о каждодневных делах, текущих событиях, ведущиеся изо дня в день.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63452-CB54-4B0B-99C4-DB3DB54CF3F8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06549-CC7A-4F3F-8AF8-313E2FFF295C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1944411-6F20-499B-AC11-9E89474142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06549-CC7A-4F3F-8AF8-313E2FFF295C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44411-6F20-499B-AC11-9E89474142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06549-CC7A-4F3F-8AF8-313E2FFF295C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44411-6F20-499B-AC11-9E89474142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06549-CC7A-4F3F-8AF8-313E2FFF295C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1944411-6F20-499B-AC11-9E89474142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06549-CC7A-4F3F-8AF8-313E2FFF295C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44411-6F20-499B-AC11-9E89474142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06549-CC7A-4F3F-8AF8-313E2FFF295C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44411-6F20-499B-AC11-9E89474142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06549-CC7A-4F3F-8AF8-313E2FFF295C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1944411-6F20-499B-AC11-9E89474142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06549-CC7A-4F3F-8AF8-313E2FFF295C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44411-6F20-499B-AC11-9E89474142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06549-CC7A-4F3F-8AF8-313E2FFF295C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44411-6F20-499B-AC11-9E89474142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06549-CC7A-4F3F-8AF8-313E2FFF295C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44411-6F20-499B-AC11-9E89474142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06549-CC7A-4F3F-8AF8-313E2FFF295C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44411-6F20-499B-AC11-9E89474142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2C06549-CC7A-4F3F-8AF8-313E2FFF295C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1944411-6F20-499B-AC11-9E89474142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28604"/>
            <a:ext cx="914400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РАБОТА  НА РАЙОННЫЙ КОНКУРС ШКОЛЬНЫХ БИБЛИОТЕКАРЕЙ </a:t>
            </a:r>
          </a:p>
          <a:p>
            <a:pPr algn="ctr"/>
            <a:r>
              <a:rPr lang="ru-RU" sz="2400" b="1" dirty="0" smtClean="0"/>
              <a:t>НА ЛУЧШУЮ ПРЕЗЕНТАЦИЮ, </a:t>
            </a:r>
          </a:p>
          <a:p>
            <a:pPr algn="ctr"/>
            <a:r>
              <a:rPr lang="ru-RU" sz="2400" b="1" dirty="0" smtClean="0"/>
              <a:t>ПОСВЯЩЕННУЮ ГОДУ ЛИТЕРАТУРЫ В РОССИИ</a:t>
            </a:r>
          </a:p>
          <a:p>
            <a:pPr algn="ctr"/>
            <a:endParaRPr lang="ru-RU" sz="2400" b="1" dirty="0" smtClean="0">
              <a:solidFill>
                <a:schemeClr val="accent6"/>
              </a:solidFill>
            </a:endParaRPr>
          </a:p>
          <a:p>
            <a:pPr algn="ctr"/>
            <a:endParaRPr lang="ru-RU" sz="2400" b="1" dirty="0" smtClean="0">
              <a:solidFill>
                <a:schemeClr val="accent6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6"/>
                </a:solidFill>
              </a:rPr>
              <a:t>«САША ЧЁРНЫЙ. РАЗМЫШЛЯЕМ О ПРОЧИТАННОМ»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Выполнила </a:t>
            </a:r>
          </a:p>
          <a:p>
            <a:pPr algn="ctr"/>
            <a:r>
              <a:rPr lang="ru-RU" sz="2400" dirty="0" smtClean="0"/>
              <a:t>ВИНОГРАДОВА ИРИНА СЕРГЕЕВНА, </a:t>
            </a:r>
          </a:p>
          <a:p>
            <a:pPr algn="ctr"/>
            <a:r>
              <a:rPr lang="ru-RU" sz="2400" dirty="0" smtClean="0"/>
              <a:t>библиотекарь ГБОУ лицей 378 Кировского района</a:t>
            </a:r>
          </a:p>
          <a:p>
            <a:pPr algn="ctr"/>
            <a:r>
              <a:rPr lang="ru-RU" sz="2400" dirty="0" smtClean="0"/>
              <a:t> Санкт-Петербурга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dirty="0" smtClean="0"/>
              <a:t>Санкт-Петербург</a:t>
            </a:r>
          </a:p>
          <a:p>
            <a:pPr algn="ctr"/>
            <a:r>
              <a:rPr lang="ru-RU" dirty="0" smtClean="0"/>
              <a:t>2015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428604"/>
            <a:ext cx="3071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ТЕРРИТОРИЯ  ДЕТСТВА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29058" y="571480"/>
            <a:ext cx="450059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i="1" dirty="0" smtClean="0"/>
              <a:t>«Мне сейчас не 30 лет, а </a:t>
            </a:r>
          </a:p>
          <a:p>
            <a:pPr algn="r"/>
            <a:r>
              <a:rPr lang="ru-RU" sz="2800" b="1" i="1" dirty="0" smtClean="0"/>
              <a:t>4 </a:t>
            </a:r>
            <a:r>
              <a:rPr lang="ru-RU" sz="2400" b="1" i="1" dirty="0" smtClean="0"/>
              <a:t>года</a:t>
            </a:r>
            <a:r>
              <a:rPr lang="ru-RU" sz="2800" b="1" i="1" dirty="0" smtClean="0"/>
              <a:t>»</a:t>
            </a:r>
          </a:p>
          <a:p>
            <a:pPr algn="r"/>
            <a:r>
              <a:rPr lang="ru-RU" i="1" dirty="0" smtClean="0"/>
              <a:t>                                          С.Чёрный</a:t>
            </a:r>
            <a:endParaRPr lang="ru-RU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85720" y="3143248"/>
            <a:ext cx="857256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Как называется сборник стихов для детей С. Черного, который «рос» до конца жизни поэта – пополнялся новыми и новыми страничками?</a:t>
            </a:r>
          </a:p>
          <a:p>
            <a:endParaRPr lang="ru-RU" dirty="0" smtClean="0"/>
          </a:p>
          <a:p>
            <a:pPr marL="342900" indent="-342900" algn="ctr">
              <a:buAutoNum type="arabicPeriod"/>
            </a:pPr>
            <a:r>
              <a:rPr lang="ru-RU" sz="3200" dirty="0" smtClean="0">
                <a:solidFill>
                  <a:srgbClr val="00B050"/>
                </a:solidFill>
              </a:rPr>
              <a:t>«Таинственный остров»</a:t>
            </a:r>
          </a:p>
          <a:p>
            <a:pPr marL="342900" indent="-342900" algn="ctr"/>
            <a:r>
              <a:rPr lang="ru-RU" sz="3200" dirty="0" smtClean="0">
                <a:solidFill>
                  <a:srgbClr val="00B050"/>
                </a:solidFill>
              </a:rPr>
              <a:t>2.  «Детский остров»</a:t>
            </a:r>
          </a:p>
          <a:p>
            <a:pPr marL="342900" indent="-342900" algn="ctr"/>
            <a:r>
              <a:rPr lang="ru-RU" sz="3200" dirty="0" smtClean="0">
                <a:solidFill>
                  <a:srgbClr val="00B050"/>
                </a:solidFill>
              </a:rPr>
              <a:t>3.  «Остров Невезения»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2071678"/>
            <a:ext cx="7715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Постепенно творчество для детей становится главным занятием писателя.</a:t>
            </a:r>
            <a:endParaRPr lang="ru-RU" sz="2800" dirty="0"/>
          </a:p>
        </p:txBody>
      </p:sp>
      <p:pic>
        <p:nvPicPr>
          <p:cNvPr id="24578" name="Picture 2" descr="http://92.r.photoshare.ru/00925/008d468f992960f7adc8794309f2339108db13f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4286256"/>
            <a:ext cx="1702478" cy="2571744"/>
          </a:xfrm>
          <a:prstGeom prst="rect">
            <a:avLst/>
          </a:prstGeom>
          <a:noFill/>
        </p:spPr>
      </p:pic>
      <p:pic>
        <p:nvPicPr>
          <p:cNvPr id="24580" name="Picture 4" descr="http://media.nn.ru/data/ufiles/1/7/02/54/7025492.Detskiy_ostro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342434"/>
            <a:ext cx="1857387" cy="25155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500042"/>
            <a:ext cx="285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ЗАВЕЩАНИЕ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57620" y="642918"/>
            <a:ext cx="514353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i="1" dirty="0" smtClean="0"/>
              <a:t>«От него осталось только несколько книг </a:t>
            </a:r>
          </a:p>
          <a:p>
            <a:pPr algn="r"/>
            <a:r>
              <a:rPr lang="ru-RU" sz="2000" b="1" i="1" dirty="0" smtClean="0"/>
              <a:t>  и тихая прелестная тень»</a:t>
            </a:r>
          </a:p>
          <a:p>
            <a:pPr algn="r"/>
            <a:r>
              <a:rPr lang="ru-RU" i="1" dirty="0" smtClean="0"/>
              <a:t>                                          В.Набоков</a:t>
            </a:r>
            <a:endParaRPr lang="ru-RU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85720" y="1857364"/>
            <a:ext cx="8643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Провансе (Франция) 5 августа 1932 года Саша Чёрный умер от сердечного приступа, вернувшись домой с пожара, который помогал тушить.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500166" y="3500438"/>
            <a:ext cx="6929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Какие слова высечены на могильной плите </a:t>
            </a:r>
          </a:p>
          <a:p>
            <a:pPr algn="ctr"/>
            <a:r>
              <a:rPr lang="ru-RU" sz="2000" b="1" dirty="0" smtClean="0"/>
              <a:t>согласно завещанию Саши Чёрного?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4714884"/>
            <a:ext cx="8572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B050"/>
                </a:solidFill>
              </a:rPr>
              <a:t>«Жил на свете рыцарь бедный»  </a:t>
            </a:r>
            <a:r>
              <a:rPr lang="ru-RU" sz="2800" dirty="0" smtClean="0">
                <a:solidFill>
                  <a:srgbClr val="00B050"/>
                </a:solidFill>
              </a:rPr>
              <a:t>(А.С.Пушкин)</a:t>
            </a:r>
            <a:endParaRPr lang="ru-RU" sz="2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500042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ЭМИГРАЦИЯ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1714489"/>
            <a:ext cx="807249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Основная часть  творчества  Саши Чёрного для детей приходится на годы эмиграции  </a:t>
            </a:r>
          </a:p>
          <a:p>
            <a:pPr algn="just"/>
            <a:r>
              <a:rPr lang="ru-RU" sz="2000" dirty="0" smtClean="0"/>
              <a:t>Для детей эмигрантов он составил двухтомную хрестоматию       «Радуга. Русские поэты для детей» (Берлин, 1922). Самый большой из стихотворных сборников «Детский остров» (Данциг, 1921) был предназначен  именно для семейного чтения</a:t>
            </a:r>
          </a:p>
          <a:p>
            <a:endParaRPr lang="ru-RU" dirty="0"/>
          </a:p>
        </p:txBody>
      </p:sp>
      <p:pic>
        <p:nvPicPr>
          <p:cNvPr id="5" name="Рисунок 4" descr="https://im2-tub-ru.yandex.net/i?id=e1088c43a9bb959e46417201d809038c&amp;n=33&amp;h=190&amp;w=266"/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85720" y="4429132"/>
            <a:ext cx="3000396" cy="2214578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357554" y="428605"/>
            <a:ext cx="50720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«Во имя русских маленьких детей…»</a:t>
            </a:r>
          </a:p>
          <a:p>
            <a:pPr algn="ctr"/>
            <a:r>
              <a:rPr lang="ru-RU" i="1" dirty="0" smtClean="0"/>
              <a:t>                                           С. Чёрный</a:t>
            </a:r>
          </a:p>
          <a:p>
            <a:r>
              <a:rPr lang="ru-RU" i="1" dirty="0" smtClean="0"/>
              <a:t>                                                                    </a:t>
            </a:r>
            <a:endParaRPr lang="ru-RU" i="1" dirty="0"/>
          </a:p>
        </p:txBody>
      </p:sp>
      <p:sp>
        <p:nvSpPr>
          <p:cNvPr id="7" name="TextBox 6"/>
          <p:cNvSpPr txBox="1"/>
          <p:nvPr/>
        </p:nvSpPr>
        <p:spPr>
          <a:xfrm>
            <a:off x="3571868" y="4357694"/>
            <a:ext cx="51435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B050"/>
                </a:solidFill>
              </a:rPr>
              <a:t>«</a:t>
            </a:r>
            <a:r>
              <a:rPr lang="ru-RU" sz="2800" dirty="0" err="1" smtClean="0">
                <a:solidFill>
                  <a:srgbClr val="00B050"/>
                </a:solidFill>
              </a:rPr>
              <a:t>Дн_вн_к</a:t>
            </a:r>
            <a:r>
              <a:rPr lang="ru-RU" sz="2800" dirty="0" smtClean="0">
                <a:solidFill>
                  <a:srgbClr val="00B050"/>
                </a:solidFill>
              </a:rPr>
              <a:t>    </a:t>
            </a:r>
            <a:r>
              <a:rPr lang="ru-RU" sz="2800" dirty="0" err="1" smtClean="0">
                <a:solidFill>
                  <a:srgbClr val="00B050"/>
                </a:solidFill>
              </a:rPr>
              <a:t>Ф_кс_</a:t>
            </a:r>
            <a:r>
              <a:rPr lang="ru-RU" sz="2800" dirty="0" smtClean="0">
                <a:solidFill>
                  <a:srgbClr val="00B050"/>
                </a:solidFill>
              </a:rPr>
              <a:t>    </a:t>
            </a:r>
            <a:r>
              <a:rPr lang="ru-RU" sz="2800" dirty="0" err="1" smtClean="0">
                <a:solidFill>
                  <a:srgbClr val="00B050"/>
                </a:solidFill>
              </a:rPr>
              <a:t>М_кк_</a:t>
            </a:r>
            <a:r>
              <a:rPr lang="ru-RU" sz="2800" dirty="0" smtClean="0">
                <a:solidFill>
                  <a:srgbClr val="00B050"/>
                </a:solidFill>
              </a:rPr>
              <a:t>»</a:t>
            </a:r>
          </a:p>
          <a:p>
            <a:pPr algn="ctr"/>
            <a:r>
              <a:rPr lang="ru-RU" sz="2800" dirty="0" smtClean="0">
                <a:solidFill>
                  <a:srgbClr val="00B050"/>
                </a:solidFill>
              </a:rPr>
              <a:t>«</a:t>
            </a:r>
            <a:r>
              <a:rPr lang="ru-RU" sz="2800" dirty="0" err="1" smtClean="0">
                <a:solidFill>
                  <a:srgbClr val="00B050"/>
                </a:solidFill>
              </a:rPr>
              <a:t>К_ш_чь_</a:t>
            </a:r>
            <a:r>
              <a:rPr lang="ru-RU" sz="2800" dirty="0" smtClean="0">
                <a:solidFill>
                  <a:srgbClr val="00B050"/>
                </a:solidFill>
              </a:rPr>
              <a:t>      </a:t>
            </a:r>
            <a:r>
              <a:rPr lang="ru-RU" sz="2800" dirty="0" err="1" smtClean="0">
                <a:solidFill>
                  <a:srgbClr val="00B050"/>
                </a:solidFill>
              </a:rPr>
              <a:t>с_н_т_р_</a:t>
            </a:r>
            <a:r>
              <a:rPr lang="ru-RU" sz="2800" dirty="0" smtClean="0">
                <a:solidFill>
                  <a:srgbClr val="00B050"/>
                </a:solidFill>
              </a:rPr>
              <a:t> _»                                  «</a:t>
            </a:r>
            <a:r>
              <a:rPr lang="ru-RU" sz="2800" dirty="0" err="1" smtClean="0">
                <a:solidFill>
                  <a:srgbClr val="00B050"/>
                </a:solidFill>
              </a:rPr>
              <a:t>Б_бл_йск_</a:t>
            </a:r>
            <a:r>
              <a:rPr lang="ru-RU" sz="2800" dirty="0" smtClean="0">
                <a:solidFill>
                  <a:srgbClr val="00B050"/>
                </a:solidFill>
              </a:rPr>
              <a:t> _    </a:t>
            </a:r>
            <a:r>
              <a:rPr lang="ru-RU" sz="2800" dirty="0" err="1" smtClean="0">
                <a:solidFill>
                  <a:srgbClr val="00B050"/>
                </a:solidFill>
              </a:rPr>
              <a:t>ск_зк_</a:t>
            </a:r>
            <a:r>
              <a:rPr lang="ru-RU" sz="2800" dirty="0" smtClean="0">
                <a:solidFill>
                  <a:srgbClr val="00B050"/>
                </a:solidFill>
              </a:rPr>
              <a:t>»</a:t>
            </a:r>
          </a:p>
          <a:p>
            <a:pPr algn="ctr"/>
            <a:r>
              <a:rPr lang="ru-RU" sz="2800" dirty="0" smtClean="0">
                <a:solidFill>
                  <a:srgbClr val="00B050"/>
                </a:solidFill>
              </a:rPr>
              <a:t>«</a:t>
            </a:r>
            <a:r>
              <a:rPr lang="ru-RU" sz="2800" dirty="0" err="1" smtClean="0">
                <a:solidFill>
                  <a:srgbClr val="00B050"/>
                </a:solidFill>
              </a:rPr>
              <a:t>Н_в_р_</a:t>
            </a:r>
            <a:r>
              <a:rPr lang="ru-RU" sz="2800" dirty="0" smtClean="0">
                <a:solidFill>
                  <a:srgbClr val="00B050"/>
                </a:solidFill>
              </a:rPr>
              <a:t> _ </a:t>
            </a:r>
            <a:r>
              <a:rPr lang="ru-RU" sz="2800" dirty="0" err="1" smtClean="0">
                <a:solidFill>
                  <a:srgbClr val="00B050"/>
                </a:solidFill>
              </a:rPr>
              <a:t>тн_</a:t>
            </a:r>
            <a:r>
              <a:rPr lang="ru-RU" sz="2800" dirty="0" smtClean="0">
                <a:solidFill>
                  <a:srgbClr val="00B050"/>
                </a:solidFill>
              </a:rPr>
              <a:t> _      </a:t>
            </a:r>
            <a:r>
              <a:rPr lang="ru-RU" sz="2800" dirty="0" err="1" smtClean="0">
                <a:solidFill>
                  <a:srgbClr val="00B050"/>
                </a:solidFill>
              </a:rPr>
              <a:t>_ст_р_</a:t>
            </a:r>
            <a:r>
              <a:rPr lang="ru-RU" sz="2800" dirty="0" smtClean="0">
                <a:solidFill>
                  <a:srgbClr val="00B050"/>
                </a:solidFill>
              </a:rPr>
              <a:t> _»                        «</a:t>
            </a:r>
            <a:r>
              <a:rPr lang="ru-RU" sz="2800" dirty="0" err="1" smtClean="0">
                <a:solidFill>
                  <a:srgbClr val="00B050"/>
                </a:solidFill>
              </a:rPr>
              <a:t>С_м_</a:t>
            </a:r>
            <a:r>
              <a:rPr lang="ru-RU" sz="2800" dirty="0" smtClean="0">
                <a:solidFill>
                  <a:srgbClr val="00B050"/>
                </a:solidFill>
              </a:rPr>
              <a:t> _      </a:t>
            </a:r>
            <a:r>
              <a:rPr lang="ru-RU" sz="2800" dirty="0" err="1" smtClean="0">
                <a:solidFill>
                  <a:srgbClr val="00B050"/>
                </a:solidFill>
              </a:rPr>
              <a:t>стр_шн_</a:t>
            </a:r>
            <a:r>
              <a:rPr lang="ru-RU" sz="2800" dirty="0" smtClean="0">
                <a:solidFill>
                  <a:srgbClr val="00B050"/>
                </a:solidFill>
              </a:rPr>
              <a:t> _»           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357422" y="3714752"/>
            <a:ext cx="6786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Вставьте пропущенные гласные буквы и Вы узнаете названия прозаических произведений Саши Чёрного: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500042"/>
            <a:ext cx="7072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«Дневник Фокса Микки»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85720" y="1071547"/>
            <a:ext cx="86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«Кошачья санатория»</a:t>
            </a:r>
            <a:endParaRPr lang="ru-RU" sz="3200" b="1" dirty="0"/>
          </a:p>
        </p:txBody>
      </p:sp>
      <p:pic>
        <p:nvPicPr>
          <p:cNvPr id="5" name="Picture 2" descr="http://m.ria.ru/images/66000/00/660000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571876"/>
            <a:ext cx="2103656" cy="271464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428860" y="1643050"/>
            <a:ext cx="6429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«Невероятная история»</a:t>
            </a:r>
            <a:endParaRPr lang="ru-RU" sz="3200" b="1" dirty="0"/>
          </a:p>
        </p:txBody>
      </p:sp>
      <p:pic>
        <p:nvPicPr>
          <p:cNvPr id="7" name="Picture 4" descr="http://kiosk.chitai-gorod.ru/upload/iblock/3c0/3c0670c14d893881c018577e9092131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571876"/>
            <a:ext cx="1997194" cy="293276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571736" y="2214555"/>
            <a:ext cx="628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«Самое страшное»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 rot="10800000" flipV="1">
            <a:off x="0" y="2786839"/>
            <a:ext cx="8858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«Библейские сказки»</a:t>
            </a:r>
            <a:endParaRPr lang="ru-RU" sz="3200" b="1" dirty="0"/>
          </a:p>
        </p:txBody>
      </p:sp>
      <p:pic>
        <p:nvPicPr>
          <p:cNvPr id="10" name="Picture 8" descr="http://www.kmrz.ru/catimg/37/3799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3000372"/>
            <a:ext cx="2228834" cy="2786042"/>
          </a:xfrm>
          <a:prstGeom prst="rect">
            <a:avLst/>
          </a:prstGeom>
          <a:noFill/>
        </p:spPr>
      </p:pic>
      <p:pic>
        <p:nvPicPr>
          <p:cNvPr id="30722" name="Picture 2" descr="http://img13.wikimart.ru/93/a9/b0e33875-1aa6-4d9e-8625-7e545ba99336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57166"/>
            <a:ext cx="2179880" cy="26308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42852"/>
            <a:ext cx="4071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ЗАГАДКИ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14942" y="285728"/>
            <a:ext cx="371477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i="1" dirty="0" smtClean="0"/>
              <a:t>                          «Мастер быстрого рисунка»</a:t>
            </a:r>
            <a:r>
              <a:rPr lang="ru-RU" i="1" dirty="0" smtClean="0"/>
              <a:t>                                       К.И.Чуковский</a:t>
            </a:r>
            <a:endParaRPr lang="ru-RU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1571612"/>
            <a:ext cx="8715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Саша Чёрный больше всего на свете любил детей и животных. «Они созданы..для жизни и радости», - говорил поэт. Поэтому в его стихах почти всегда в качестве героев выступают животные.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2786058"/>
            <a:ext cx="8929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b="1" dirty="0" smtClean="0"/>
              <a:t>Угадайте животное и назовите название стихотворения, героем которого оно является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85720" y="3500438"/>
            <a:ext cx="40005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«В африканских лесах я жила,</a:t>
            </a:r>
          </a:p>
          <a:p>
            <a:r>
              <a:rPr lang="ru-RU" sz="2000" i="1" dirty="0" smtClean="0"/>
              <a:t>В теплых солнечных странах;</a:t>
            </a:r>
          </a:p>
          <a:p>
            <a:r>
              <a:rPr lang="ru-RU" sz="2000" i="1" dirty="0" smtClean="0"/>
              <a:t>Целый день, как юла,</a:t>
            </a:r>
          </a:p>
          <a:p>
            <a:r>
              <a:rPr lang="ru-RU" sz="2000" i="1" dirty="0" smtClean="0"/>
              <a:t>Я качалась на гибких лианах»</a:t>
            </a:r>
            <a:endParaRPr lang="ru-RU" sz="20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4929190" y="4143380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«Мартышка»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14282" y="5143512"/>
            <a:ext cx="42862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«Ночь. (Кто-то) тронет лапкой дверь,</a:t>
            </a:r>
          </a:p>
          <a:p>
            <a:r>
              <a:rPr lang="ru-RU" sz="2000" i="1" dirty="0" smtClean="0"/>
              <a:t>Проберется в коридор</a:t>
            </a:r>
          </a:p>
          <a:p>
            <a:r>
              <a:rPr lang="ru-RU" sz="2000" i="1" dirty="0" smtClean="0"/>
              <a:t>И сидит в углу, как вор.</a:t>
            </a:r>
          </a:p>
          <a:p>
            <a:r>
              <a:rPr lang="ru-RU" sz="2000" i="1" dirty="0" smtClean="0"/>
              <a:t>Тише, мыши! Здесь теперь</a:t>
            </a:r>
          </a:p>
          <a:p>
            <a:r>
              <a:rPr lang="ru-RU" sz="2000" i="1" dirty="0" smtClean="0"/>
              <a:t>                            Страшный зверь!»</a:t>
            </a:r>
            <a:endParaRPr lang="ru-RU" sz="20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5072066" y="5786454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«Про кота»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4214818"/>
            <a:ext cx="2571768" cy="238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0430" y="500042"/>
            <a:ext cx="36433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«Он сидел в углу за печкой</a:t>
            </a:r>
          </a:p>
          <a:p>
            <a:r>
              <a:rPr lang="ru-RU" dirty="0" smtClean="0"/>
              <a:t>И чихал в густой пыли.</a:t>
            </a:r>
          </a:p>
          <a:p>
            <a:r>
              <a:rPr lang="ru-RU" dirty="0" smtClean="0"/>
              <a:t>Подошли мы – он свернулся – </a:t>
            </a:r>
          </a:p>
          <a:p>
            <a:r>
              <a:rPr lang="ru-RU" dirty="0" smtClean="0"/>
              <a:t>Ишь как иглами оброс.</a:t>
            </a:r>
          </a:p>
          <a:p>
            <a:r>
              <a:rPr lang="ru-RU" dirty="0" smtClean="0"/>
              <a:t>Через 5 минут очнулся,</a:t>
            </a:r>
          </a:p>
          <a:p>
            <a:r>
              <a:rPr lang="ru-RU" dirty="0" smtClean="0"/>
              <a:t>Лапки высунул и нос.»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 rot="10800000" flipV="1">
            <a:off x="5214942" y="2197073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Ёж . «Уговор»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00628" y="2714620"/>
            <a:ext cx="39290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«Серый – юркий, словно мышка,</a:t>
            </a:r>
          </a:p>
          <a:p>
            <a:r>
              <a:rPr lang="ru-RU" dirty="0" smtClean="0"/>
              <a:t>Глазки – бисер, лапки – врозь,</a:t>
            </a:r>
          </a:p>
          <a:p>
            <a:r>
              <a:rPr lang="ru-RU" dirty="0" smtClean="0"/>
              <a:t>Лапки – боком, лапки – вкось…</a:t>
            </a:r>
          </a:p>
          <a:p>
            <a:r>
              <a:rPr lang="ru-RU" dirty="0" smtClean="0"/>
              <a:t>Прыгай, прыгай, я не трону – </a:t>
            </a:r>
          </a:p>
          <a:p>
            <a:r>
              <a:rPr lang="ru-RU" dirty="0" smtClean="0"/>
              <a:t>Видишь, хлебца накрошил…</a:t>
            </a:r>
          </a:p>
          <a:p>
            <a:r>
              <a:rPr lang="ru-RU" dirty="0" err="1" smtClean="0"/>
              <a:t>Фурх</a:t>
            </a:r>
            <a:r>
              <a:rPr lang="ru-RU" dirty="0" smtClean="0"/>
              <a:t>!  Удрал… и «спасибо» не сказал»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 rot="10800000" flipV="1">
            <a:off x="6858016" y="4554148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«Воробей»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214678" y="5143512"/>
            <a:ext cx="2571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«На вершине вяза,</a:t>
            </a:r>
          </a:p>
          <a:p>
            <a:r>
              <a:rPr lang="ru-RU" dirty="0" smtClean="0"/>
              <a:t>Над чужим гнездом,</a:t>
            </a:r>
          </a:p>
          <a:p>
            <a:r>
              <a:rPr lang="ru-RU" dirty="0" smtClean="0"/>
              <a:t>Кто-то долговязый</a:t>
            </a:r>
          </a:p>
          <a:p>
            <a:r>
              <a:rPr lang="ru-RU" dirty="0" smtClean="0"/>
              <a:t>Сторожил свой дом»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5286380" y="6365367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«Аист»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14282" y="3286124"/>
            <a:ext cx="3571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«Хвост косичкой,</a:t>
            </a:r>
          </a:p>
          <a:p>
            <a:r>
              <a:rPr lang="ru-RU" dirty="0" smtClean="0"/>
              <a:t>Ножки – спички,</a:t>
            </a:r>
          </a:p>
          <a:p>
            <a:r>
              <a:rPr lang="ru-RU" dirty="0" smtClean="0"/>
              <a:t>Оттопырил вниз губу…</a:t>
            </a:r>
          </a:p>
          <a:p>
            <a:r>
              <a:rPr lang="ru-RU" dirty="0" smtClean="0"/>
              <a:t>Весь пушистый, золотистый,</a:t>
            </a:r>
          </a:p>
          <a:p>
            <a:r>
              <a:rPr lang="ru-RU" dirty="0" smtClean="0"/>
              <a:t>С белой звёздочкой на лбу.»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214546" y="4714884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«Жеребёнок»</a:t>
            </a:r>
            <a:endParaRPr lang="ru-RU" dirty="0"/>
          </a:p>
        </p:txBody>
      </p:sp>
      <p:pic>
        <p:nvPicPr>
          <p:cNvPr id="1026" name="Picture 2" descr="http://img.labirint.ru/images/comments_pic/0841/03labkedo12238295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10" y="4932189"/>
            <a:ext cx="2928990" cy="1925811"/>
          </a:xfrm>
          <a:prstGeom prst="rect">
            <a:avLst/>
          </a:prstGeom>
          <a:noFill/>
        </p:spPr>
      </p:pic>
      <p:pic>
        <p:nvPicPr>
          <p:cNvPr id="1028" name="Picture 4" descr="http://www.libex.ru/dimg/1b57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14290"/>
            <a:ext cx="2500362" cy="29319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14290"/>
            <a:ext cx="30718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ЧЕТВЕРОНОГИЙ  ДРУГ   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 descr="http://img15.nnm.ru/3/4/6/6/c/37cd61c7ea2205d6e525a07f12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286124"/>
            <a:ext cx="4302610" cy="335756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643306" y="357166"/>
            <a:ext cx="52149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 smtClean="0"/>
              <a:t>«Попала бы моя книжка в лапки какой-нибудь девочки… И в каждом доме…знали бы моё имя: Микки!» </a:t>
            </a:r>
          </a:p>
          <a:p>
            <a:r>
              <a:rPr lang="ru-RU" i="1" dirty="0" smtClean="0"/>
              <a:t>                                   (Из «Дневника Фокса Микки»)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85720" y="1714489"/>
            <a:ext cx="8643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Что думают о нас наши четвероногие друзья?</a:t>
            </a:r>
          </a:p>
          <a:p>
            <a:r>
              <a:rPr lang="ru-RU" dirty="0" smtClean="0"/>
              <a:t>В 1927 году появляется книга «Дневник Фокса Микки», полная шуток и великолепного юмора.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857488" y="2857496"/>
            <a:ext cx="6072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От чьего имени ведется повествование в данной книге? 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643438" y="3714752"/>
            <a:ext cx="42862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</a:rPr>
              <a:t>Литературный Микки </a:t>
            </a:r>
          </a:p>
          <a:p>
            <a:r>
              <a:rPr lang="ru-RU" sz="2400" dirty="0" smtClean="0">
                <a:solidFill>
                  <a:srgbClr val="00B050"/>
                </a:solidFill>
              </a:rPr>
              <a:t>имел своего прототипа –</a:t>
            </a:r>
          </a:p>
          <a:p>
            <a:r>
              <a:rPr lang="ru-RU" sz="2400" dirty="0" smtClean="0">
                <a:solidFill>
                  <a:srgbClr val="00B050"/>
                </a:solidFill>
              </a:rPr>
              <a:t> небольшую шуструю собачку из породы гладкошерстных фокстерьеров – любимицу Саши Чёрного.</a:t>
            </a:r>
            <a:endParaRPr lang="ru-RU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www.uwenta.ru/upload/iblock/5fc/5fcd3036f402f65c8b0b5479cd193e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3894399"/>
            <a:ext cx="4796538" cy="29636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282" y="0"/>
            <a:ext cx="86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</a:rPr>
              <a:t>«Дневник </a:t>
            </a:r>
            <a:r>
              <a:rPr lang="ru-RU" sz="3200" b="1" dirty="0" err="1" smtClean="0">
                <a:solidFill>
                  <a:schemeClr val="accent1"/>
                </a:solidFill>
              </a:rPr>
              <a:t>фокса</a:t>
            </a:r>
            <a:r>
              <a:rPr lang="ru-RU" sz="3200" b="1" dirty="0" smtClean="0">
                <a:solidFill>
                  <a:schemeClr val="accent1"/>
                </a:solidFill>
              </a:rPr>
              <a:t> Микки»</a:t>
            </a:r>
            <a:endParaRPr lang="ru-RU" sz="3200" b="1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3000372"/>
            <a:ext cx="8715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Главные герои книги – любимые персонажи автора – маленькая девочка Зина и маленькая собачка Микки. Книга построена в виде монолога. Перед вами – самый настоящий собачий дневник </a:t>
            </a:r>
            <a:r>
              <a:rPr lang="ru-RU" dirty="0" err="1" smtClean="0"/>
              <a:t>фокса</a:t>
            </a:r>
            <a:r>
              <a:rPr lang="ru-RU" dirty="0" smtClean="0"/>
              <a:t> Микки.</a:t>
            </a:r>
            <a:endParaRPr lang="ru-RU" dirty="0"/>
          </a:p>
        </p:txBody>
      </p:sp>
      <p:pic>
        <p:nvPicPr>
          <p:cNvPr id="6" name="Picture 4" descr="http://s019.radikal.ru/i624/1204/4c/ffbfdbe4cc7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604740"/>
            <a:ext cx="3571900" cy="232278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143372" y="785794"/>
            <a:ext cx="471490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i="1" dirty="0" smtClean="0"/>
              <a:t>«По веранде ветер дикий</a:t>
            </a:r>
          </a:p>
          <a:p>
            <a:pPr algn="r"/>
            <a:r>
              <a:rPr lang="ru-RU" sz="2000" b="1" i="1" dirty="0" smtClean="0"/>
              <a:t>Гонит листья всё быстрей.</a:t>
            </a:r>
          </a:p>
          <a:p>
            <a:pPr algn="r"/>
            <a:r>
              <a:rPr lang="ru-RU" sz="2000" b="1" i="1" dirty="0" smtClean="0"/>
              <a:t>Я веселый </a:t>
            </a:r>
            <a:r>
              <a:rPr lang="ru-RU" sz="2000" b="1" i="1" dirty="0" err="1" smtClean="0"/>
              <a:t>фоксик</a:t>
            </a:r>
            <a:r>
              <a:rPr lang="ru-RU" sz="2000" b="1" i="1" dirty="0" smtClean="0"/>
              <a:t> Микки,</a:t>
            </a:r>
          </a:p>
          <a:p>
            <a:pPr algn="r"/>
            <a:r>
              <a:rPr lang="ru-RU" sz="2000" b="1" i="1" dirty="0" smtClean="0"/>
              <a:t>Самый умный из зверей!»</a:t>
            </a:r>
          </a:p>
          <a:p>
            <a:r>
              <a:rPr lang="ru-RU" sz="2000" b="1" i="1" dirty="0" smtClean="0"/>
              <a:t>Фокс Микки, первая собака, умеющая писать.</a:t>
            </a:r>
          </a:p>
          <a:p>
            <a:r>
              <a:rPr lang="ru-RU" dirty="0" smtClean="0"/>
              <a:t>                                </a:t>
            </a:r>
            <a:r>
              <a:rPr lang="ru-RU" i="1" dirty="0" smtClean="0"/>
              <a:t>Из «</a:t>
            </a:r>
            <a:r>
              <a:rPr lang="ru-RU" i="1" dirty="0" err="1" smtClean="0"/>
              <a:t>Днвника</a:t>
            </a:r>
            <a:r>
              <a:rPr lang="ru-RU" i="1" dirty="0" smtClean="0"/>
              <a:t> </a:t>
            </a:r>
            <a:r>
              <a:rPr lang="ru-RU" i="1" dirty="0" err="1" smtClean="0"/>
              <a:t>фокса</a:t>
            </a:r>
            <a:r>
              <a:rPr lang="ru-RU" i="1" dirty="0" smtClean="0"/>
              <a:t> Микки»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57224" y="4071942"/>
            <a:ext cx="80010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Вопросы от </a:t>
            </a:r>
            <a:r>
              <a:rPr lang="ru-RU" sz="2000" b="1" dirty="0" err="1" smtClean="0"/>
              <a:t>фокса</a:t>
            </a:r>
            <a:r>
              <a:rPr lang="ru-RU" sz="2000" b="1" dirty="0" smtClean="0"/>
              <a:t> Микки: </a:t>
            </a:r>
            <a:endParaRPr lang="ru-RU" sz="2000" b="1" dirty="0" smtClean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0B050"/>
                </a:solidFill>
              </a:rPr>
              <a:t>Когда в книжках ставят три звездочки?  </a:t>
            </a:r>
            <a:r>
              <a:rPr lang="ru-RU" sz="2000" dirty="0" smtClean="0"/>
              <a:t>(Новая мысль)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0B050"/>
                </a:solidFill>
              </a:rPr>
              <a:t>Как называется собачий танец?  </a:t>
            </a:r>
            <a:r>
              <a:rPr lang="ru-RU" sz="2000" dirty="0" smtClean="0"/>
              <a:t>(Фокстрот)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0B050"/>
                </a:solidFill>
              </a:rPr>
              <a:t>Назовите мой адрес в Париже.                                                                         </a:t>
            </a:r>
            <a:r>
              <a:rPr lang="ru-RU" sz="2000" dirty="0" smtClean="0"/>
              <a:t>(</a:t>
            </a:r>
            <a:r>
              <a:rPr lang="ru-RU" sz="2000" dirty="0" err="1" smtClean="0"/>
              <a:t>Рю</a:t>
            </a:r>
            <a:r>
              <a:rPr lang="ru-RU" sz="2000" dirty="0" smtClean="0"/>
              <a:t> </a:t>
            </a:r>
            <a:r>
              <a:rPr lang="ru-RU" sz="2000" dirty="0" err="1" smtClean="0"/>
              <a:t>д</a:t>
            </a:r>
            <a:r>
              <a:rPr lang="ru-RU" sz="2000" dirty="0" smtClean="0"/>
              <a:t>*</a:t>
            </a:r>
            <a:r>
              <a:rPr lang="ru-RU" sz="2000" dirty="0" err="1" smtClean="0"/>
              <a:t>Ассомпсион</a:t>
            </a:r>
            <a:r>
              <a:rPr lang="ru-RU" sz="2000" dirty="0" smtClean="0"/>
              <a:t> (Успенская улица),16. Третий этаж направо.)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0B050"/>
                </a:solidFill>
              </a:rPr>
              <a:t>Как бы назывался курорт для собак? </a:t>
            </a:r>
            <a:r>
              <a:rPr lang="ru-RU" sz="2000" dirty="0" smtClean="0"/>
              <a:t>(</a:t>
            </a:r>
            <a:r>
              <a:rPr lang="ru-RU" sz="2000" dirty="0" err="1" smtClean="0"/>
              <a:t>Фоксенбад</a:t>
            </a:r>
            <a:r>
              <a:rPr lang="ru-RU" sz="2000" dirty="0" smtClean="0"/>
              <a:t>)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0B050"/>
                </a:solidFill>
              </a:rPr>
              <a:t>Как  я смеюсь? </a:t>
            </a:r>
            <a:r>
              <a:rPr lang="ru-RU" sz="2000" dirty="0" smtClean="0"/>
              <a:t>(По ковру катаюсь и лапами себя по носу бью)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oollib.net/i/46/325546/i_001.jpg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714480" y="785794"/>
            <a:ext cx="4214842" cy="5572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coollib.net/i/46/325546/i_002.png"/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215074" y="5429264"/>
            <a:ext cx="2928926" cy="9715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0" y="214290"/>
            <a:ext cx="914400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/>
                </a:solidFill>
              </a:rPr>
              <a:t>Сочинения Саши Чёрного из фонда библиотеки лицея:</a:t>
            </a:r>
          </a:p>
          <a:p>
            <a:pPr algn="ctr"/>
            <a:endParaRPr lang="ru-RU" sz="2800" b="1" dirty="0" smtClean="0">
              <a:solidFill>
                <a:schemeClr val="accent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 Чёрный С. Что кому нравится: Стихи для детей. / Саша Чёрный .-Свердловск.: </a:t>
            </a:r>
            <a:r>
              <a:rPr lang="ru-RU" sz="2400" dirty="0" err="1" smtClean="0"/>
              <a:t>Сред.Урал.кн</a:t>
            </a:r>
            <a:r>
              <a:rPr lang="ru-RU" sz="2400" dirty="0" smtClean="0"/>
              <a:t>. изд-во, 1989. – 48с.: ил.</a:t>
            </a:r>
          </a:p>
          <a:p>
            <a:pPr>
              <a:buFont typeface="Wingdings" pitchFamily="2" charset="2"/>
              <a:buChar char="v"/>
              <a:tabLst>
                <a:tab pos="4572000" algn="l"/>
              </a:tabLst>
            </a:pPr>
            <a:r>
              <a:rPr lang="ru-RU" sz="2400" dirty="0" smtClean="0"/>
              <a:t>Чёрный С.. Избранные сатиры и лирика / Саша Чёрный. -                                   Л.: Детская литература, 1991.- 223с.: ил.</a:t>
            </a:r>
          </a:p>
          <a:p>
            <a:pPr>
              <a:buFont typeface="Wingdings" pitchFamily="2" charset="2"/>
              <a:buChar char="v"/>
              <a:tabLst>
                <a:tab pos="4572000" algn="l"/>
              </a:tabLst>
            </a:pPr>
            <a:r>
              <a:rPr lang="ru-RU" sz="2400" dirty="0" smtClean="0"/>
              <a:t> Чёрный С.  …И с глупцами не спорь: Стихотворения / Саша Чёрный. -  М.: ООО Издательский дом  «Летопись-М», 1997. – 508с.: порт. – (Мир поэзии).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 Чёрный С. Сатиры и лирика / Саша Чёрный. - СПб.:«Искусство-СПБ», 2008. – 448с.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Чёрный С. Дневник  </a:t>
            </a:r>
            <a:r>
              <a:rPr lang="ru-RU" sz="2400" dirty="0" err="1" smtClean="0"/>
              <a:t>фокса</a:t>
            </a:r>
            <a:r>
              <a:rPr lang="ru-RU" sz="2400" dirty="0" smtClean="0"/>
              <a:t> Микки: повесть / Саша Чёрный; </a:t>
            </a:r>
            <a:r>
              <a:rPr lang="ru-RU" sz="2400" dirty="0" err="1" smtClean="0"/>
              <a:t>худож</a:t>
            </a:r>
            <a:r>
              <a:rPr lang="ru-RU" sz="2400" dirty="0" smtClean="0"/>
              <a:t>. А.Елисеев. - М.:«ЭНАС-КНИГА», 2011. – 72с.: ил. – (Лапы, крылья и хвосты)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Чёрный С. Дневник </a:t>
            </a:r>
            <a:r>
              <a:rPr lang="ru-RU" sz="2400" dirty="0" err="1" smtClean="0"/>
              <a:t>фокса</a:t>
            </a:r>
            <a:r>
              <a:rPr lang="ru-RU" sz="2400" dirty="0" smtClean="0"/>
              <a:t> Микки: повесть и стихи / Саша Чёрный; </a:t>
            </a:r>
            <a:r>
              <a:rPr lang="ru-RU" sz="2400" dirty="0" err="1" smtClean="0"/>
              <a:t>худож</a:t>
            </a:r>
            <a:r>
              <a:rPr lang="ru-RU" sz="2400" dirty="0" smtClean="0"/>
              <a:t>. Е.Кузнецова. - М.: «</a:t>
            </a:r>
            <a:r>
              <a:rPr lang="ru-RU" sz="2400" dirty="0" err="1" smtClean="0"/>
              <a:t>Искательпресс</a:t>
            </a:r>
            <a:r>
              <a:rPr lang="ru-RU" sz="2400" dirty="0" smtClean="0"/>
              <a:t>», 2015.-62с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CHcy;&amp;icy;&amp;tcy;&amp;acy;&amp;iecy;&amp;mcy; &amp;vcy;&amp;mcy;&amp;iecy;&amp;scy;&amp;tcy;&amp;iecy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43998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80" y="428604"/>
            <a:ext cx="6000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/>
                </a:solidFill>
              </a:rPr>
              <a:t>АННОТАЦИЯ</a:t>
            </a:r>
            <a:endParaRPr lang="ru-RU" sz="3200" b="1" dirty="0">
              <a:solidFill>
                <a:schemeClr val="accent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1285860"/>
            <a:ext cx="871543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 smtClean="0"/>
              <a:t>     Работа «Саша Чёрный. Размышляем о прочитанном» представлена на районный конкурс школьных библиотекарей  на лучшую презентацию, посвященную Году литературы в России. Выполнена Виноградовой Ириной Сергеевной, библиотекарем ГБОУ лицей 378 Кировского района Санкт-Петербурга.</a:t>
            </a:r>
          </a:p>
          <a:p>
            <a:pPr algn="just"/>
            <a:r>
              <a:rPr lang="ru-RU" sz="2200" dirty="0" smtClean="0"/>
              <a:t>     Поэт Саша Чёрный сегодня полузабыт. Между тем его стихами зачитывалась вся Россия. У него было трудное детство, он любил детей и животных, писал  для детей эмигрантов, но так, чтобы читать было интересно и старшим, и младшим. Семейное чтение для него – одна из главных ценностей жизни. </a:t>
            </a:r>
          </a:p>
          <a:p>
            <a:pPr algn="just"/>
            <a:r>
              <a:rPr lang="ru-RU" sz="2200" dirty="0" smtClean="0"/>
              <a:t>     Презентация содержит краткие биографические сведения о   С. Чёрном, игру о жизни и творчестве поэта.  Предназначена для внеклассных занятий, уроков литературы и уроков литературного чтения для учащихся 4-6 классов.</a:t>
            </a:r>
          </a:p>
          <a:p>
            <a:pPr algn="just"/>
            <a:r>
              <a:rPr lang="ru-RU" sz="2200" dirty="0" smtClean="0"/>
              <a:t>    </a:t>
            </a:r>
            <a:endParaRPr lang="ru-RU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proza.ru/2015/sashacherny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928802"/>
            <a:ext cx="2500330" cy="3289288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1"/>
            <a:ext cx="2071670" cy="1328023"/>
          </a:xfrm>
          <a:prstGeom prst="flowChartAlternateProcess">
            <a:avLst/>
          </a:prstGeom>
          <a:solidFill>
            <a:schemeClr val="bg2">
              <a:lumMod val="5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13 октября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28860" y="357166"/>
            <a:ext cx="642942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САША  ЧЁРНЫЙ</a:t>
            </a:r>
          </a:p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(Александр Михайлович Гликберг)</a:t>
            </a:r>
          </a:p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135 лет со дня рождения</a:t>
            </a:r>
          </a:p>
          <a:p>
            <a:pPr algn="ctr"/>
            <a:r>
              <a:rPr lang="ru-RU" sz="3600" dirty="0" smtClean="0"/>
              <a:t>1880 - 1932</a:t>
            </a:r>
            <a:endParaRPr lang="ru-RU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2857488" y="2500306"/>
            <a:ext cx="60007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  Поэт, сатирик, прозаик,                  переводчик,</a:t>
            </a:r>
          </a:p>
          <a:p>
            <a:pPr algn="ctr"/>
            <a:r>
              <a:rPr lang="ru-RU" sz="3600" dirty="0" smtClean="0"/>
              <a:t> детский писатель</a:t>
            </a:r>
            <a:endParaRPr lang="ru-RU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214282" y="4857760"/>
            <a:ext cx="86439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i="1" dirty="0" smtClean="0"/>
              <a:t>«Изумительно разнообразно творчество</a:t>
            </a:r>
          </a:p>
          <a:p>
            <a:pPr algn="r"/>
            <a:r>
              <a:rPr lang="ru-RU" sz="2400" b="1" i="1" dirty="0" smtClean="0"/>
              <a:t> этого замечательного поэта»                          </a:t>
            </a:r>
            <a:r>
              <a:rPr lang="ru-RU" sz="2400" i="1" dirty="0" smtClean="0"/>
              <a:t>А. И. Куприн</a:t>
            </a:r>
          </a:p>
          <a:p>
            <a:pPr algn="r"/>
            <a:endParaRPr lang="ru-RU" sz="2400" b="1" i="1" dirty="0" smtClean="0"/>
          </a:p>
          <a:p>
            <a:pPr algn="r"/>
            <a:r>
              <a:rPr lang="ru-RU" sz="2400" b="1" i="1" dirty="0" smtClean="0"/>
              <a:t>«…сдержанный, молчаливый человек с печальными темными глазами и светлой детской улыбкой…»       </a:t>
            </a:r>
            <a:r>
              <a:rPr lang="ru-RU" sz="2400" i="1" dirty="0" smtClean="0"/>
              <a:t>А. И. Куприн </a:t>
            </a:r>
            <a:endParaRPr 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0"/>
            <a:ext cx="792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ХРОНИКА ЖИЗНИ  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2" y="714356"/>
          <a:ext cx="8715435" cy="5715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2596"/>
                <a:gridCol w="2593022"/>
                <a:gridCol w="4609817"/>
              </a:tblGrid>
              <a:tr h="404302">
                <a:tc>
                  <a:txBody>
                    <a:bodyPr/>
                    <a:lstStyle/>
                    <a:p>
                      <a:r>
                        <a:rPr lang="ru-RU" dirty="0" smtClean="0"/>
                        <a:t>13.10.1880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Одесса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Родился в семье провизора</a:t>
                      </a:r>
                      <a:endParaRPr lang="ru-RU" dirty="0"/>
                    </a:p>
                  </a:txBody>
                  <a:tcPr/>
                </a:tc>
              </a:tr>
              <a:tr h="404302">
                <a:tc>
                  <a:txBody>
                    <a:bodyPr/>
                    <a:lstStyle/>
                    <a:p>
                      <a:r>
                        <a:rPr lang="ru-RU" dirty="0" smtClean="0"/>
                        <a:t>1890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Белая Церковь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Учеба в гимназии</a:t>
                      </a:r>
                      <a:endParaRPr lang="ru-RU" dirty="0"/>
                    </a:p>
                  </a:txBody>
                  <a:tcPr/>
                </a:tc>
              </a:tr>
              <a:tr h="657074">
                <a:tc>
                  <a:txBody>
                    <a:bodyPr/>
                    <a:lstStyle/>
                    <a:p>
                      <a:r>
                        <a:rPr lang="ru-RU" dirty="0" smtClean="0"/>
                        <a:t>1895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Петербург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Побег из дома в Петербург, поступает в гимназию</a:t>
                      </a:r>
                      <a:endParaRPr lang="ru-RU" dirty="0"/>
                    </a:p>
                  </a:txBody>
                  <a:tcPr/>
                </a:tc>
              </a:tr>
              <a:tr h="404302">
                <a:tc>
                  <a:txBody>
                    <a:bodyPr/>
                    <a:lstStyle/>
                    <a:p>
                      <a:r>
                        <a:rPr lang="ru-RU" dirty="0" smtClean="0"/>
                        <a:t>1898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Житомир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Воспитание у </a:t>
                      </a:r>
                      <a:r>
                        <a:rPr lang="ru-RU" dirty="0" err="1" smtClean="0"/>
                        <a:t>Роше</a:t>
                      </a:r>
                      <a:r>
                        <a:rPr lang="ru-RU" dirty="0" smtClean="0"/>
                        <a:t> К.К., учеба в гимназии</a:t>
                      </a:r>
                      <a:endParaRPr lang="ru-RU" dirty="0"/>
                    </a:p>
                  </a:txBody>
                  <a:tcPr/>
                </a:tc>
              </a:tr>
              <a:tr h="404302">
                <a:tc>
                  <a:txBody>
                    <a:bodyPr/>
                    <a:lstStyle/>
                    <a:p>
                      <a:r>
                        <a:rPr lang="ru-RU" dirty="0" smtClean="0"/>
                        <a:t>1900-1902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Житомир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Исключен из гимназии, воинская служба</a:t>
                      </a:r>
                      <a:endParaRPr lang="ru-RU" dirty="0"/>
                    </a:p>
                  </a:txBody>
                  <a:tcPr/>
                </a:tc>
              </a:tr>
              <a:tr h="498292">
                <a:tc>
                  <a:txBody>
                    <a:bodyPr/>
                    <a:lstStyle/>
                    <a:p>
                      <a:r>
                        <a:rPr lang="ru-RU" dirty="0" smtClean="0"/>
                        <a:t>1905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Петербург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Брак с М.И.Васильевой</a:t>
                      </a:r>
                      <a:endParaRPr lang="ru-RU" dirty="0"/>
                    </a:p>
                  </a:txBody>
                  <a:tcPr/>
                </a:tc>
              </a:tr>
              <a:tr h="657074">
                <a:tc>
                  <a:txBody>
                    <a:bodyPr/>
                    <a:lstStyle/>
                    <a:p>
                      <a:r>
                        <a:rPr lang="ru-RU" dirty="0" smtClean="0"/>
                        <a:t>1906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Германия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Учеба в </a:t>
                      </a:r>
                      <a:r>
                        <a:rPr lang="ru-RU" dirty="0" err="1" smtClean="0"/>
                        <a:t>Гейдельбергском</a:t>
                      </a:r>
                      <a:r>
                        <a:rPr lang="ru-RU" dirty="0" smtClean="0"/>
                        <a:t> университете, выпускает сборник стихов</a:t>
                      </a:r>
                      <a:endParaRPr lang="ru-RU" dirty="0"/>
                    </a:p>
                  </a:txBody>
                  <a:tcPr/>
                </a:tc>
              </a:tr>
              <a:tr h="657074">
                <a:tc>
                  <a:txBody>
                    <a:bodyPr/>
                    <a:lstStyle/>
                    <a:p>
                      <a:r>
                        <a:rPr lang="ru-RU" dirty="0" smtClean="0"/>
                        <a:t>1908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Петербург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Сотрудник   журналов «</a:t>
                      </a:r>
                      <a:r>
                        <a:rPr lang="ru-RU" dirty="0" err="1" smtClean="0"/>
                        <a:t>Сатирикон</a:t>
                      </a:r>
                      <a:r>
                        <a:rPr lang="ru-RU" dirty="0" smtClean="0"/>
                        <a:t>», «Зритель», </a:t>
                      </a:r>
                      <a:endParaRPr lang="ru-RU" dirty="0"/>
                    </a:p>
                  </a:txBody>
                  <a:tcPr/>
                </a:tc>
              </a:tr>
              <a:tr h="404302">
                <a:tc>
                  <a:txBody>
                    <a:bodyPr/>
                    <a:lstStyle/>
                    <a:p>
                      <a:r>
                        <a:rPr lang="ru-RU" dirty="0" smtClean="0"/>
                        <a:t>1914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Гатчина, Псков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Призван на фронт в связи с началом войны</a:t>
                      </a:r>
                      <a:endParaRPr lang="ru-RU" dirty="0"/>
                    </a:p>
                  </a:txBody>
                  <a:tcPr/>
                </a:tc>
              </a:tr>
              <a:tr h="657074">
                <a:tc>
                  <a:txBody>
                    <a:bodyPr/>
                    <a:lstStyle/>
                    <a:p>
                      <a:r>
                        <a:rPr lang="ru-RU" dirty="0" smtClean="0"/>
                        <a:t>1919-1932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Вильно, Берлин, Рим, </a:t>
                      </a:r>
                    </a:p>
                    <a:p>
                      <a:r>
                        <a:rPr lang="ru-RU" dirty="0" smtClean="0"/>
                        <a:t>Париж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Эмиграция</a:t>
                      </a:r>
                      <a:endParaRPr lang="ru-RU" dirty="0"/>
                    </a:p>
                  </a:txBody>
                  <a:tcPr/>
                </a:tc>
              </a:tr>
              <a:tr h="566942">
                <a:tc>
                  <a:txBody>
                    <a:bodyPr/>
                    <a:lstStyle/>
                    <a:p>
                      <a:r>
                        <a:rPr lang="ru-RU" dirty="0" smtClean="0"/>
                        <a:t>5.08.1932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Ле-Лаванду</a:t>
                      </a:r>
                      <a:r>
                        <a:rPr lang="ru-RU" dirty="0" smtClean="0"/>
                        <a:t>, Франция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Умирает от сердечного приступа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2643182"/>
            <a:ext cx="1725871" cy="1962154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357166"/>
            <a:ext cx="4429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О  СЕБЕ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14810" y="357166"/>
            <a:ext cx="492919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Я в мир, как все, явился голый.</a:t>
            </a:r>
          </a:p>
          <a:p>
            <a:r>
              <a:rPr lang="ru-RU" sz="2000" b="1" i="1" dirty="0" smtClean="0"/>
              <a:t>Я шел за радостью, как все.</a:t>
            </a:r>
          </a:p>
          <a:p>
            <a:r>
              <a:rPr lang="ru-RU" sz="2000" b="1" i="1" dirty="0" smtClean="0"/>
              <a:t>Кто спеленал мой дух веселый?</a:t>
            </a:r>
          </a:p>
          <a:p>
            <a:r>
              <a:rPr lang="ru-RU" sz="2000" b="1" i="1" dirty="0" smtClean="0"/>
              <a:t>Я сам иль ведьма в колесе?</a:t>
            </a:r>
          </a:p>
          <a:p>
            <a:r>
              <a:rPr lang="ru-RU" i="1" dirty="0" smtClean="0"/>
              <a:t>                                                     С.Чёрный</a:t>
            </a:r>
            <a:endParaRPr lang="ru-RU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2000240"/>
            <a:ext cx="864399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«Детям»</a:t>
            </a:r>
          </a:p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«Приготовишка»</a:t>
            </a:r>
          </a:p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«Новая игра»</a:t>
            </a:r>
          </a:p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«Фокс»</a:t>
            </a:r>
          </a:p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«Когда никого нет дома»</a:t>
            </a:r>
          </a:p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«Колыбельная»</a:t>
            </a:r>
          </a:p>
          <a:p>
            <a:endParaRPr lang="ru-RU" dirty="0" smtClean="0"/>
          </a:p>
          <a:p>
            <a:pPr algn="ctr"/>
            <a:endParaRPr lang="ru-RU" sz="2000" i="1" dirty="0" smtClean="0"/>
          </a:p>
          <a:p>
            <a:pPr algn="ctr"/>
            <a:r>
              <a:rPr lang="ru-RU" sz="2000" b="1" i="1" dirty="0" smtClean="0"/>
              <a:t>Все эти стихотворения можно считать автобиографичными.</a:t>
            </a:r>
          </a:p>
          <a:p>
            <a:pPr algn="ctr"/>
            <a:r>
              <a:rPr lang="ru-RU" sz="2000" b="1" i="1" dirty="0" smtClean="0"/>
              <a:t>В каком из них Саша Черный нарисовал собирательный образ поэта?</a:t>
            </a:r>
          </a:p>
          <a:p>
            <a:pPr algn="ctr"/>
            <a:endParaRPr lang="ru-RU" sz="2000" i="1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2548502"/>
            <a:ext cx="3103416" cy="411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357166"/>
            <a:ext cx="2357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О ЛЮБВИ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00562" y="357166"/>
            <a:ext cx="428628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«Хочу отдохнуть от сатиры…</a:t>
            </a:r>
          </a:p>
          <a:p>
            <a:r>
              <a:rPr lang="ru-RU" sz="2400" b="1" i="1" dirty="0" smtClean="0"/>
              <a:t>У лиры моей</a:t>
            </a:r>
          </a:p>
          <a:p>
            <a:r>
              <a:rPr lang="ru-RU" sz="2400" b="1" i="1" dirty="0" smtClean="0"/>
              <a:t>Есть тихо дрожащие, легкие звуки…»</a:t>
            </a:r>
          </a:p>
          <a:p>
            <a:r>
              <a:rPr lang="ru-RU" i="1" dirty="0" smtClean="0"/>
              <a:t>                                                С.Чёрный</a:t>
            </a:r>
            <a:endParaRPr lang="ru-RU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85720" y="2357430"/>
            <a:ext cx="78581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Саша Чёрный известен как сатирический поэт и детский автор.</a:t>
            </a:r>
          </a:p>
          <a:p>
            <a:pPr algn="ctr"/>
            <a:r>
              <a:rPr lang="ru-RU" sz="2800" dirty="0" smtClean="0"/>
              <a:t>Есть ли у писателя «любовные» стихотворения?</a:t>
            </a:r>
          </a:p>
          <a:p>
            <a:endParaRPr lang="ru-RU" sz="2400" b="1" dirty="0" smtClean="0">
              <a:solidFill>
                <a:srgbClr val="00B050"/>
              </a:solidFill>
            </a:endParaRPr>
          </a:p>
          <a:p>
            <a:r>
              <a:rPr lang="ru-RU" sz="2400" b="1" dirty="0" smtClean="0">
                <a:solidFill>
                  <a:srgbClr val="00B050"/>
                </a:solidFill>
              </a:rPr>
              <a:t>  «Мой роман» (1927 г., Париж)</a:t>
            </a:r>
            <a:endParaRPr lang="ru-RU" sz="2400" b="1" dirty="0">
              <a:solidFill>
                <a:srgbClr val="00B050"/>
              </a:solidFill>
            </a:endParaRPr>
          </a:p>
        </p:txBody>
      </p:sp>
      <p:pic>
        <p:nvPicPr>
          <p:cNvPr id="28676" name="Picture 4" descr="http://litcult.ru/u/dd/love_lyrics/1593/md_fo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786190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357166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СЕКРЕТ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4876" y="428604"/>
            <a:ext cx="378621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Это ваш слуга покорный,</a:t>
            </a:r>
          </a:p>
          <a:p>
            <a:r>
              <a:rPr lang="ru-RU" sz="2400" b="1" i="1" dirty="0" smtClean="0"/>
              <a:t>Он зовётся «Саша Чёрный… </a:t>
            </a:r>
          </a:p>
          <a:p>
            <a:r>
              <a:rPr lang="ru-RU" sz="2400" b="1" i="1" dirty="0" smtClean="0"/>
              <a:t>Почему? Не знаю сам.</a:t>
            </a:r>
          </a:p>
          <a:p>
            <a:r>
              <a:rPr lang="ru-RU" i="1" dirty="0" smtClean="0"/>
              <a:t>                                    С.Чёрный</a:t>
            </a:r>
            <a:endParaRPr lang="ru-RU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85720" y="2428868"/>
            <a:ext cx="857256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Саша Чёрный – литературный псевдоним</a:t>
            </a:r>
          </a:p>
          <a:p>
            <a:pPr algn="ctr"/>
            <a:r>
              <a:rPr lang="ru-RU" sz="2400" dirty="0" smtClean="0"/>
              <a:t>             Александра Михайловича Гликберга                            поэта, прозаика, переводчика, детского писателя.</a:t>
            </a:r>
          </a:p>
          <a:p>
            <a:endParaRPr lang="ru-RU" dirty="0" smtClean="0"/>
          </a:p>
          <a:p>
            <a:r>
              <a:rPr lang="ru-RU" sz="2800" dirty="0" smtClean="0"/>
              <a:t>Знаете ли Вы секрет происхождения его псевдонима?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4286256"/>
            <a:ext cx="87154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B050"/>
                </a:solidFill>
              </a:rPr>
              <a:t>«Нас было двое в семье с именем Александр. </a:t>
            </a:r>
          </a:p>
          <a:p>
            <a:pPr algn="ctr"/>
            <a:r>
              <a:rPr lang="ru-RU" sz="2400" b="1" i="1" dirty="0" smtClean="0">
                <a:solidFill>
                  <a:srgbClr val="00B050"/>
                </a:solidFill>
              </a:rPr>
              <a:t>Один – брюнет, другой – блондин. Когда я еще не думал, что из моей «литературы» что-нибудь выйдет, я начал подписываться этим семейным прозвищем».</a:t>
            </a:r>
            <a:endParaRPr lang="ru-RU" sz="2400" b="1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2163</TotalTime>
  <Words>1755</Words>
  <Application>Microsoft Office PowerPoint</Application>
  <PresentationFormat>Экран (4:3)</PresentationFormat>
  <Paragraphs>244</Paragraphs>
  <Slides>18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ГОУ Лицей №378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Виноградова Ирина</dc:creator>
  <cp:lastModifiedBy>Виноградова Ирина</cp:lastModifiedBy>
  <cp:revision>216</cp:revision>
  <dcterms:created xsi:type="dcterms:W3CDTF">2015-10-08T11:53:08Z</dcterms:created>
  <dcterms:modified xsi:type="dcterms:W3CDTF">2015-11-17T08:04:47Z</dcterms:modified>
</cp:coreProperties>
</file>