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7" r:id="rId3"/>
    <p:sldId id="258" r:id="rId4"/>
    <p:sldId id="259" r:id="rId5"/>
    <p:sldId id="272" r:id="rId6"/>
    <p:sldId id="274" r:id="rId7"/>
    <p:sldId id="270" r:id="rId8"/>
    <p:sldId id="269" r:id="rId9"/>
    <p:sldId id="273" r:id="rId10"/>
    <p:sldId id="268" r:id="rId11"/>
    <p:sldId id="27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4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4470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006901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8187106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613619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0003627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046697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491636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3011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078814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79452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362007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647371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764822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556465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368761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845568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08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 spd="slow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8143" y="737315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anose="030F0702030302020204" pitchFamily="66" charset="0"/>
              </a:rPr>
              <a:t>Презентация к рабочей программе</a:t>
            </a:r>
            <a:br>
              <a:rPr lang="ru-RU" b="1" dirty="0" smtClean="0">
                <a:latin typeface="Comic Sans MS" panose="030F0702030302020204" pitchFamily="66" charset="0"/>
              </a:rPr>
            </a:br>
            <a:endParaRPr lang="ru-RU" b="1" dirty="0">
              <a:latin typeface="Comic Sans MS" panose="030F0702030302020204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07771" y="2452506"/>
            <a:ext cx="9144000" cy="2270728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>
                <a:latin typeface="Comic Sans MS" panose="030F0702030302020204" pitchFamily="66" charset="0"/>
              </a:rPr>
              <a:t>Музыкального руководителя ГБДОУ №8  </a:t>
            </a:r>
          </a:p>
          <a:p>
            <a:r>
              <a:rPr lang="ru-RU" sz="2800" dirty="0" smtClean="0">
                <a:latin typeface="Comic Sans MS" panose="030F0702030302020204" pitchFamily="66" charset="0"/>
              </a:rPr>
              <a:t>Кировского района Санкт-Петербурга</a:t>
            </a:r>
          </a:p>
          <a:p>
            <a:endParaRPr lang="ru-RU" dirty="0">
              <a:latin typeface="Comic Sans MS" panose="030F0702030302020204" pitchFamily="66" charset="0"/>
            </a:endParaRPr>
          </a:p>
          <a:p>
            <a:pPr algn="r"/>
            <a:r>
              <a:rPr lang="ru-RU" sz="1800" dirty="0" smtClean="0">
                <a:latin typeface="Comic Sans MS" panose="030F0702030302020204" pitchFamily="66" charset="0"/>
              </a:rPr>
              <a:t>Музыкальный руководитель:</a:t>
            </a:r>
          </a:p>
          <a:p>
            <a:pPr algn="r"/>
            <a:r>
              <a:rPr lang="ru-RU" sz="1800" dirty="0" smtClean="0">
                <a:latin typeface="Comic Sans MS" panose="030F0702030302020204" pitchFamily="66" charset="0"/>
              </a:rPr>
              <a:t> Акатьева Елена Владимировна</a:t>
            </a:r>
            <a:endParaRPr lang="ru-RU" sz="1800" dirty="0">
              <a:latin typeface="Comic Sans MS" panose="030F0702030302020204" pitchFamily="66" charset="0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2155371" y="5466453"/>
            <a:ext cx="90525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Группа: Вторая </a:t>
            </a:r>
            <a:r>
              <a:rPr lang="ru-RU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младшая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(3</a:t>
            </a:r>
            <a:r>
              <a:rPr kumimoji="0" lang="ru-RU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- 4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года)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039978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71302" y="179973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/>
              <a:t>Учебный план</a:t>
            </a:r>
            <a:br>
              <a:rPr lang="ru-RU" sz="1800" b="1" dirty="0" smtClean="0"/>
            </a:br>
            <a:r>
              <a:rPr lang="ru-RU" sz="1800" b="1" dirty="0" smtClean="0"/>
              <a:t> непрерывной образовательной деятельности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на </a:t>
            </a:r>
            <a:r>
              <a:rPr lang="ru-RU" sz="1800" b="1" dirty="0" smtClean="0"/>
              <a:t>2017-2018 </a:t>
            </a:r>
            <a:r>
              <a:rPr lang="ru-RU" sz="1800" b="1" dirty="0" smtClean="0"/>
              <a:t>учебный год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2572520"/>
              </p:ext>
            </p:extLst>
          </p:nvPr>
        </p:nvGraphicFramePr>
        <p:xfrm>
          <a:off x="640081" y="1632857"/>
          <a:ext cx="7760517" cy="2142518"/>
        </p:xfrm>
        <a:graphic>
          <a:graphicData uri="http://schemas.openxmlformats.org/drawingml/2006/table">
            <a:tbl>
              <a:tblPr/>
              <a:tblGrid>
                <a:gridCol w="1525994"/>
                <a:gridCol w="1721406"/>
                <a:gridCol w="1504102"/>
                <a:gridCol w="1504102"/>
                <a:gridCol w="1504913"/>
              </a:tblGrid>
              <a:tr h="1005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Возраст детей, группа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Продолжительность одной формы НОД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Максимально допустимый объем образовательной нагрузки (в день) </a:t>
                      </a:r>
                      <a:r>
                        <a:rPr lang="ru-RU" sz="1200" u="sng" dirty="0">
                          <a:latin typeface="Times New Roman"/>
                          <a:ea typeface="Calibri"/>
                          <a:cs typeface="Times New Roman"/>
                        </a:rPr>
                        <a:t>в первую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половину дня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Максимально допустимый объем образовательной нагрузки (в день) </a:t>
                      </a:r>
                      <a:r>
                        <a:rPr lang="ru-RU" sz="1200" u="sng" dirty="0">
                          <a:latin typeface="Times New Roman"/>
                          <a:ea typeface="Calibri"/>
                          <a:cs typeface="Times New Roman"/>
                        </a:rPr>
                        <a:t>во вторую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половину дня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Перерывы между формами НОД, занятиями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06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3-4 г.,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Вторая</a:t>
                      </a:r>
                      <a:r>
                        <a:rPr lang="ru-RU" sz="12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младшая группа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«Репка»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15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мин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smtClean="0">
                          <a:latin typeface="Times New Roman"/>
                          <a:ea typeface="Calibri"/>
                          <a:cs typeface="Times New Roman"/>
                        </a:rPr>
                        <a:t>Не более 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30 мин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Не менее </a:t>
                      </a:r>
                      <a:r>
                        <a:rPr lang="ru-RU" sz="12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10  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мин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16138" y="5225143"/>
          <a:ext cx="6910251" cy="1284514"/>
        </p:xfrm>
        <a:graphic>
          <a:graphicData uri="http://schemas.openxmlformats.org/drawingml/2006/table">
            <a:tbl>
              <a:tblPr/>
              <a:tblGrid>
                <a:gridCol w="1855515"/>
                <a:gridCol w="2511963"/>
                <a:gridCol w="1092083"/>
                <a:gridCol w="1450690"/>
              </a:tblGrid>
              <a:tr h="7707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Образовательные области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Художественно-эстетическое развитие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Общее количество форм НОД 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</a:rPr>
                        <a:t>в неделю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Общая </a:t>
                      </a:r>
                      <a:r>
                        <a:rPr lang="ru-RU" sz="1400" b="1" dirty="0" err="1">
                          <a:latin typeface="Times New Roman"/>
                          <a:ea typeface="Times New Roman"/>
                        </a:rPr>
                        <a:t>образова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тельная нагрузка 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</a:rPr>
                        <a:t>в неделю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0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Количество НОД</a:t>
                      </a:r>
                      <a:endParaRPr lang="ru-RU" sz="1400">
                        <a:latin typeface="Arial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 в неделю</a:t>
                      </a:r>
                      <a:endParaRPr lang="ru-RU" sz="14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музыкальное развитие</a:t>
                      </a:r>
                      <a:endParaRPr lang="ru-RU" sz="14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     2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30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мин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03120" y="4186293"/>
            <a:ext cx="82034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Примечание: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середине непрерывной образовательной деятельности статического характера проводятся физкультурные минутки.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1356065">
            <a:off x="404946" y="731520"/>
            <a:ext cx="8059783" cy="361215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9600" i="1" dirty="0" smtClean="0">
                <a:solidFill>
                  <a:srgbClr val="CC3300"/>
                </a:solidFill>
                <a:latin typeface="Arial Black" pitchFamily="34" charset="0"/>
              </a:rPr>
              <a:t>Спасибо за внимание !</a:t>
            </a:r>
            <a:endParaRPr lang="ru-RU" sz="9600" i="1" dirty="0">
              <a:solidFill>
                <a:srgbClr val="CC3300"/>
              </a:solidFill>
              <a:latin typeface="Arial Black" pitchFamily="34" charset="0"/>
            </a:endParaRPr>
          </a:p>
        </p:txBody>
      </p:sp>
      <p:pic>
        <p:nvPicPr>
          <p:cNvPr id="1028" name="Picture 4" descr="http://avdonina-t-a.a2b2.ru/storage/images/person/142222/info_photo/9177_8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732821">
            <a:off x="8117419" y="263781"/>
            <a:ext cx="4098167" cy="2082242"/>
          </a:xfrm>
          <a:prstGeom prst="rect">
            <a:avLst/>
          </a:prstGeom>
          <a:noFill/>
        </p:spPr>
      </p:pic>
      <p:pic>
        <p:nvPicPr>
          <p:cNvPr id="1030" name="Picture 6" descr="http://qiqru.org/media/npict/1010/original/80_colorful_vector_art_music_wallpapers_765814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02674" y="3866606"/>
            <a:ext cx="7456560" cy="299139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Разработка </a:t>
            </a:r>
            <a:r>
              <a:rPr lang="ru-RU" b="1" dirty="0"/>
              <a:t>программы осуществлена в соответствии с:</a:t>
            </a:r>
            <a:r>
              <a:rPr lang="ru-RU" dirty="0"/>
              <a:t> </a:t>
            </a:r>
            <a:br>
              <a:rPr lang="ru-RU" dirty="0"/>
            </a:br>
            <a:r>
              <a:rPr lang="ru-RU" b="1" dirty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043448"/>
            <a:ext cx="8915400" cy="377762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Федеральный закон от 29.12.2012 № 273-ФЗ «Об образовании в РФ».</a:t>
            </a:r>
          </a:p>
          <a:p>
            <a:pPr lvl="0"/>
            <a:r>
              <a:rPr lang="ru-RU" dirty="0" smtClean="0"/>
              <a:t>Приказ Министерства образования и науки РФ от 17 октября 2013 г. № 1155 «Об утверждении федерального государственного образовательного стандарта дошкольного образования» (зарегистрировано в Минюсте РФ 14 ноября 2013 г., № 30384).</a:t>
            </a:r>
          </a:p>
          <a:p>
            <a:pPr lvl="0"/>
            <a:r>
              <a:rPr lang="ru-RU" dirty="0" smtClean="0"/>
              <a:t>Приказ Министерства образования и науки РФ от 30 августа 2013 г. № 1014 «Об утверждении Порядка 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образования».</a:t>
            </a:r>
          </a:p>
          <a:p>
            <a:pPr lvl="0"/>
            <a:r>
              <a:rPr lang="ru-RU" dirty="0" smtClean="0"/>
              <a:t>Постановление Главного государственного санитарного врача Российской Федерации от 15 мая 2013 г. № 26 «Об утверждении </a:t>
            </a:r>
            <a:r>
              <a:rPr lang="ru-RU" dirty="0" err="1" smtClean="0"/>
              <a:t>СанПиН</a:t>
            </a:r>
            <a:r>
              <a:rPr lang="ru-RU" dirty="0" smtClean="0"/>
              <a:t> 2.4.1.3049-13 «Санитарно-эпидемиологические требования к устройству, содержанию и организации режима работы дошкольных образовательных организаций».</a:t>
            </a:r>
          </a:p>
          <a:p>
            <a:pPr lvl="0" fontAlgn="base"/>
            <a:r>
              <a:rPr lang="ru-RU" dirty="0" smtClean="0"/>
              <a:t>Образовательной </a:t>
            </a:r>
            <a:r>
              <a:rPr lang="ru-RU" dirty="0"/>
              <a:t>программой дошкольного образования ГБДОУ детского сада № 8 Кировского района Санкт-Петербурга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71373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55660" y="315017"/>
            <a:ext cx="8911687" cy="128089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 </a:t>
            </a:r>
            <a:r>
              <a:rPr lang="ru-RU" sz="2000" b="1" dirty="0" smtClean="0"/>
              <a:t>Цель</a:t>
            </a:r>
            <a:r>
              <a:rPr lang="ru-RU" sz="2000" dirty="0" smtClean="0"/>
              <a:t>  музыкального воспитания в детском саду – эстетическое воспитание и развитие ребенка,  умеющего эмоционально воспринимать содержание музыкального произведения, проникаться его настроением, мыслями, чувствами.</a:t>
            </a:r>
            <a:br>
              <a:rPr lang="ru-RU" sz="2000" dirty="0" smtClean="0"/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> </a:t>
            </a:r>
            <a:r>
              <a:rPr lang="ru-RU" sz="2400" i="1" dirty="0"/>
              <a:t/>
            </a:r>
            <a:br>
              <a:rPr lang="ru-RU" sz="2400" i="1" dirty="0"/>
            </a:br>
            <a:endParaRPr lang="ru-RU" sz="24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28596" y="2094963"/>
            <a:ext cx="8915400" cy="3777622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ru-RU" b="1" dirty="0" smtClean="0"/>
              <a:t>Задачи</a:t>
            </a:r>
            <a:r>
              <a:rPr lang="ru-RU" dirty="0"/>
              <a:t>: </a:t>
            </a:r>
            <a:endParaRPr lang="ru-RU" dirty="0" smtClean="0"/>
          </a:p>
          <a:p>
            <a:pPr lvl="0"/>
            <a:r>
              <a:rPr lang="ru-RU" dirty="0" smtClean="0"/>
              <a:t>Приобщение к музыкальному искусству; развитие предпосылок  </a:t>
            </a:r>
            <a:r>
              <a:rPr lang="ru-RU" dirty="0" err="1" smtClean="0"/>
              <a:t>ценностно</a:t>
            </a:r>
            <a:r>
              <a:rPr lang="ru-RU" dirty="0" smtClean="0"/>
              <a:t>- смыслового восприятия и понимания музыкального искусства; </a:t>
            </a:r>
          </a:p>
          <a:p>
            <a:pPr lvl="0"/>
            <a:r>
              <a:rPr lang="ru-RU" dirty="0" smtClean="0"/>
              <a:t>Формирование основ музыкальной культуры; ознакомление с элементарными музыкальными понятиями и жанрами; воспитание эмоциональной отзывчивости при восприятии музыкальных произведений. </a:t>
            </a:r>
          </a:p>
          <a:p>
            <a:pPr lvl="0"/>
            <a:r>
              <a:rPr lang="ru-RU" dirty="0" smtClean="0"/>
              <a:t>Развитие музыкальных способностей: музыкального слуха, чувства ритма, музыкальной памяти, формировании песенного и музыкального вкуса. </a:t>
            </a:r>
          </a:p>
          <a:p>
            <a:pPr lvl="0"/>
            <a:r>
              <a:rPr lang="ru-RU" dirty="0" smtClean="0"/>
              <a:t>Воспитание интереса к музыкально- художественной деятельности, совершенствование умений в этом виде деятельности. </a:t>
            </a:r>
          </a:p>
          <a:p>
            <a:r>
              <a:rPr lang="ru-RU" dirty="0" smtClean="0"/>
              <a:t>Развитие детского музыкального творчества, реализация самостоятельной творческой деятельности детей; удовлетворение потребности в самовыражении.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2709706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Методы </a:t>
            </a:r>
            <a:r>
              <a:rPr lang="ru-RU" b="1" i="1" dirty="0"/>
              <a:t>и формы организации деятельности с детьми</a:t>
            </a:r>
            <a:r>
              <a:rPr lang="ru-RU" i="1" dirty="0"/>
              <a:t/>
            </a:r>
            <a:br>
              <a:rPr lang="ru-RU" i="1" dirty="0"/>
            </a:b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ru-RU" dirty="0" smtClean="0"/>
              <a:t>Наглядные </a:t>
            </a:r>
            <a:r>
              <a:rPr lang="ru-RU" dirty="0"/>
              <a:t>(наблюдение; рассматривание предмета (обследование); образец (показ способов действий); </a:t>
            </a:r>
          </a:p>
          <a:p>
            <a:pPr lvl="0" fontAlgn="base"/>
            <a:r>
              <a:rPr lang="ru-RU" dirty="0"/>
              <a:t>Словесные 	(беседа,   пояснение,   напоминание,   совет,  художественное  слово, поощрение); </a:t>
            </a:r>
          </a:p>
          <a:p>
            <a:pPr lvl="0" fontAlgn="base"/>
            <a:r>
              <a:rPr lang="ru-RU" dirty="0"/>
              <a:t>Практические 	(упражнение, 	игровые 	методы, 	элементарный 	опыт, моделирование). </a:t>
            </a:r>
          </a:p>
          <a:p>
            <a:pPr lvl="0" fontAlgn="base"/>
            <a:r>
              <a:rPr lang="ru-RU" dirty="0" smtClean="0"/>
              <a:t>Словесно-слуховой </a:t>
            </a:r>
            <a:r>
              <a:rPr lang="ru-RU" dirty="0"/>
              <a:t>(пение)- слуховой (слушание музыки) </a:t>
            </a:r>
          </a:p>
          <a:p>
            <a:pPr lvl="0" fontAlgn="base"/>
            <a:r>
              <a:rPr lang="ru-RU" dirty="0"/>
              <a:t>Игровой (музыкальные игры) </a:t>
            </a:r>
          </a:p>
          <a:p>
            <a:pPr lvl="0" fontAlgn="base"/>
            <a:r>
              <a:rPr lang="ru-RU" dirty="0"/>
              <a:t>Практический (разучивание песен, танцев, воспроизведение мелодий)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2959515"/>
      </p:ext>
    </p:extLst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Целевые ориентиры освоения программы</a:t>
            </a:r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450215" algn="just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Развитие музыкально-художественной деятельности: </a:t>
            </a:r>
          </a:p>
          <a:p>
            <a:pPr lvl="0" algn="just"/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внимательно слушает музыкальное произведение, проявляет эмоциональную отзывчивость; </a:t>
            </a:r>
          </a:p>
          <a:p>
            <a:pPr lvl="0" algn="just"/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воспроизводит в движениях характер музыки; </a:t>
            </a:r>
          </a:p>
          <a:p>
            <a:pPr lvl="0" algn="just"/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творчески решает музыкально-двигательные задачи в сюжетных этюдах и танцах; </a:t>
            </a:r>
          </a:p>
          <a:p>
            <a:pPr lvl="0" algn="just"/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выразительно и музыкально исполняет несложные песни; </a:t>
            </a:r>
          </a:p>
          <a:p>
            <a:pPr lvl="0" algn="just"/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участвует в музыкально игре-драматизации, легко решает простые ролевые задачи, следит за развитие сюжета. </a:t>
            </a:r>
          </a:p>
          <a:p>
            <a:pPr lvl="0" algn="just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Приобщение к музыкальному искусству: </a:t>
            </a:r>
          </a:p>
          <a:p>
            <a:pPr lvl="0" algn="just"/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может определить общее настроение и жанр музыкального произведения (песня, танец, марш), слышит отдельные средства музыкальной выразительности (темп, динамику, тембр)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48000" y="2136339"/>
            <a:ext cx="83558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28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491" y="0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Непрерывная образовательная деятельность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sz="2700" b="1" dirty="0"/>
              <a:t>2 Младшая группа (3-4 года)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8742693"/>
              </p:ext>
            </p:extLst>
          </p:nvPr>
        </p:nvGraphicFramePr>
        <p:xfrm>
          <a:off x="705393" y="1475775"/>
          <a:ext cx="10750732" cy="51464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75366"/>
                <a:gridCol w="5375366"/>
              </a:tblGrid>
              <a:tr h="634110"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165"/>
                        </a:spcAft>
                      </a:pPr>
                      <a:r>
                        <a:rPr lang="ru-RU" sz="1600" dirty="0">
                          <a:effectLst/>
                        </a:rPr>
                        <a:t> </a:t>
                      </a:r>
                    </a:p>
                    <a:p>
                      <a:pPr marL="3702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Направление развития детей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7" marR="64093" marT="9239" marB="0"/>
                </a:tc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</a:t>
                      </a:r>
                    </a:p>
                    <a:p>
                      <a:pPr marL="598805" marR="435610" indent="-5334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Содержание направления развития детей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7" marR="64093" marT="9239" marB="0"/>
                </a:tc>
              </a:tr>
              <a:tr h="616352"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115"/>
                        </a:spcAft>
                      </a:pPr>
                      <a:r>
                        <a:rPr lang="ru-RU" sz="1600" dirty="0">
                          <a:effectLst/>
                        </a:rPr>
                        <a:t> </a:t>
                      </a:r>
                    </a:p>
                    <a:p>
                      <a:pPr marL="4845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Слушание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7" marR="64093" marT="9239" marB="0"/>
                </a:tc>
                <a:tc>
                  <a:txBody>
                    <a:bodyPr/>
                    <a:lstStyle/>
                    <a:p>
                      <a:pPr marL="65405" marR="62293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Произведения советских композиторов- классиков, русские народные мелодии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7" marR="64093" marT="9239" marB="0"/>
                </a:tc>
              </a:tr>
              <a:tr h="818308">
                <a:tc>
                  <a:txBody>
                    <a:bodyPr/>
                    <a:lstStyle/>
                    <a:p>
                      <a:pPr marL="4845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Пение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7" marR="64093" marT="9239" marB="0"/>
                </a:tc>
                <a:tc>
                  <a:txBody>
                    <a:bodyPr/>
                    <a:lstStyle/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Упражнения на развитие слуха и голоса, песни советских композиторов и русские народные песни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7" marR="64093" marT="9239" marB="0"/>
                </a:tc>
              </a:tr>
              <a:tr h="616352">
                <a:tc>
                  <a:txBody>
                    <a:bodyPr/>
                    <a:lstStyle/>
                    <a:p>
                      <a:pPr marL="4845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Песенное творчество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7" marR="64093" marT="9239" marB="0"/>
                </a:tc>
                <a:tc>
                  <a:txBody>
                    <a:bodyPr/>
                    <a:lstStyle/>
                    <a:p>
                      <a:pPr marL="65405" marR="62293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Русские народные мелодии, придумывание колыбельных и плясовых мелодий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7" marR="64093" marT="9239" marB="0"/>
                </a:tc>
              </a:tr>
              <a:tr h="1020263">
                <a:tc>
                  <a:txBody>
                    <a:bodyPr/>
                    <a:lstStyle/>
                    <a:p>
                      <a:pPr marL="713105" marR="98425" indent="-2286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Музыкально-ритмические движения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7" marR="64093" marT="9239" marB="0"/>
                </a:tc>
                <a:tc>
                  <a:txBody>
                    <a:bodyPr/>
                    <a:lstStyle/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игровые упражнения, хороводы и пляски, игры, характерные танцы  на музыку советских композиторов и русские народные мелодии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7" marR="64093" marT="9239" marB="0"/>
                </a:tc>
              </a:tr>
              <a:tr h="616352">
                <a:tc>
                  <a:txBody>
                    <a:bodyPr/>
                    <a:lstStyle/>
                    <a:p>
                      <a:pPr marL="598805" marR="622935" indent="-1143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Развитие танцевально - игрового творчества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7" marR="64093" marT="9239" marB="0"/>
                </a:tc>
                <a:tc>
                  <a:txBody>
                    <a:bodyPr/>
                    <a:lstStyle/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Пляски на музыку советских детских композиторов и на русскую народную музыку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7" marR="64093" marT="9239" marB="0"/>
                </a:tc>
              </a:tr>
              <a:tr h="616352">
                <a:tc>
                  <a:txBody>
                    <a:bodyPr/>
                    <a:lstStyle/>
                    <a:p>
                      <a:pPr marL="636905" marR="622935" indent="-76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Игр на детских музыкальных инструментах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7" marR="64093" marT="9239" marB="0"/>
                </a:tc>
                <a:tc>
                  <a:txBody>
                    <a:bodyPr/>
                    <a:lstStyle/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Народные мелодии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7" marR="64093" marT="9239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1108267"/>
      </p:ext>
    </p:extLst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1954" y="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Задачи музыкального развития детей 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8354" y="744583"/>
            <a:ext cx="10358846" cy="6113417"/>
          </a:xfrm>
        </p:spPr>
        <p:txBody>
          <a:bodyPr>
            <a:noAutofit/>
          </a:bodyPr>
          <a:lstStyle/>
          <a:p>
            <a:pPr fontAlgn="base"/>
            <a:r>
              <a:rPr lang="ru-RU" sz="1200" b="1" i="1" dirty="0" smtClean="0">
                <a:solidFill>
                  <a:srgbClr val="FF0000"/>
                </a:solidFill>
              </a:rPr>
              <a:t>Воспитывать у детей эмоциональную отзывчивость на музыку. </a:t>
            </a:r>
          </a:p>
          <a:p>
            <a:pPr fontAlgn="base"/>
            <a:r>
              <a:rPr lang="ru-RU" sz="1200" b="1" i="1" dirty="0" smtClean="0">
                <a:solidFill>
                  <a:srgbClr val="FF0000"/>
                </a:solidFill>
              </a:rPr>
              <a:t>Познакомить с тремя жанрами – песня танец и  марш. </a:t>
            </a:r>
          </a:p>
          <a:p>
            <a:pPr fontAlgn="base"/>
            <a:r>
              <a:rPr lang="ru-RU" sz="1200" b="1" i="1" dirty="0" smtClean="0">
                <a:solidFill>
                  <a:srgbClr val="FF0000"/>
                </a:solidFill>
              </a:rPr>
              <a:t>Формировать умение узнавать знакомые песни и эмоционально на них реагировать. </a:t>
            </a:r>
          </a:p>
          <a:p>
            <a:pPr fontAlgn="base"/>
            <a:r>
              <a:rPr lang="ru-RU" sz="1200" b="1" i="1" dirty="0" smtClean="0">
                <a:solidFill>
                  <a:srgbClr val="FF0000"/>
                </a:solidFill>
              </a:rPr>
              <a:t>Учить слушать музыкальные произведение до конца, понимать характер музыки, узнавать и определять, сколько частей в произведении . </a:t>
            </a:r>
          </a:p>
          <a:p>
            <a:pPr fontAlgn="base"/>
            <a:r>
              <a:rPr lang="ru-RU" sz="1200" b="1" i="1" dirty="0" smtClean="0">
                <a:solidFill>
                  <a:srgbClr val="FF0000"/>
                </a:solidFill>
              </a:rPr>
              <a:t>Развивать способность различать звуки по высоте в пределах октавы-септимы, замечать изменение в силе звучания (громко, тихо). </a:t>
            </a:r>
          </a:p>
          <a:p>
            <a:pPr fontAlgn="base"/>
            <a:r>
              <a:rPr lang="ru-RU" sz="1200" b="1" i="1" dirty="0" smtClean="0">
                <a:solidFill>
                  <a:srgbClr val="FF0000"/>
                </a:solidFill>
              </a:rPr>
              <a:t>Совершенствовать умение различать звучание музыкальных игрушек, детских музыкальных инструментов (барабан, бубен, музыкальная шарманка и т.д.)</a:t>
            </a:r>
          </a:p>
          <a:p>
            <a:pPr fontAlgn="base"/>
            <a:r>
              <a:rPr lang="ru-RU" sz="1200" b="1" i="1" dirty="0" smtClean="0">
                <a:solidFill>
                  <a:srgbClr val="FF0000"/>
                </a:solidFill>
              </a:rPr>
              <a:t>Способствовать развитию певческих навыков, петь без напряжения в      пределах квинты, в одном темпе со всеми, чисто произносить слова, передавать характер песни.</a:t>
            </a:r>
          </a:p>
          <a:p>
            <a:pPr fontAlgn="base"/>
            <a:r>
              <a:rPr lang="ru-RU" sz="1200" b="1" i="1" dirty="0" smtClean="0">
                <a:solidFill>
                  <a:srgbClr val="FF0000"/>
                </a:solidFill>
              </a:rPr>
              <a:t>Формировать навыки сочинительства веселых и грустных песен.</a:t>
            </a:r>
          </a:p>
          <a:p>
            <a:pPr fontAlgn="base"/>
            <a:r>
              <a:rPr lang="ru-RU" sz="1200" b="1" i="1" dirty="0" smtClean="0">
                <a:solidFill>
                  <a:srgbClr val="FF0000"/>
                </a:solidFill>
              </a:rPr>
              <a:t>Учить двигаться в соответствии с </a:t>
            </a:r>
            <a:r>
              <a:rPr lang="ru-RU" sz="1200" b="1" i="1" dirty="0" err="1" smtClean="0">
                <a:solidFill>
                  <a:srgbClr val="FF0000"/>
                </a:solidFill>
              </a:rPr>
              <a:t>двухчастной</a:t>
            </a:r>
            <a:r>
              <a:rPr lang="ru-RU" sz="1200" b="1" i="1" dirty="0" smtClean="0">
                <a:solidFill>
                  <a:srgbClr val="FF0000"/>
                </a:solidFill>
              </a:rPr>
              <a:t> формой музыки и силой её звучания (тихо, громко), реагировать на начало звучания музыки и её окончание. </a:t>
            </a:r>
          </a:p>
          <a:p>
            <a:pPr fontAlgn="base"/>
            <a:r>
              <a:rPr lang="ru-RU" sz="1200" b="1" i="1" dirty="0" smtClean="0">
                <a:solidFill>
                  <a:srgbClr val="FF0000"/>
                </a:solidFill>
              </a:rPr>
              <a:t>Совершенствовать навыки  основных движений (ходьба, бег), учить маршировать на месте во всеми и индивидуально. </a:t>
            </a:r>
          </a:p>
          <a:p>
            <a:pPr fontAlgn="base"/>
            <a:r>
              <a:rPr lang="ru-RU" sz="1200" b="1" i="1" dirty="0" smtClean="0">
                <a:solidFill>
                  <a:srgbClr val="FF0000"/>
                </a:solidFill>
              </a:rPr>
              <a:t>Улучшать качество исполнения танцевальных движений: притопывать попеременно двумя ногами и одной.</a:t>
            </a:r>
          </a:p>
          <a:p>
            <a:pPr fontAlgn="base"/>
            <a:r>
              <a:rPr lang="ru-RU" sz="1200" b="1" i="1" dirty="0" smtClean="0">
                <a:solidFill>
                  <a:srgbClr val="FF0000"/>
                </a:solidFill>
              </a:rPr>
              <a:t>Развивать умение кружиться в парах, выполнять прямой галоп, двигаться под музыку ритмично, согласно темпу и характеру музыки. </a:t>
            </a:r>
          </a:p>
          <a:p>
            <a:pPr fontAlgn="base"/>
            <a:r>
              <a:rPr lang="ru-RU" sz="1200" b="1" i="1" dirty="0" smtClean="0">
                <a:solidFill>
                  <a:srgbClr val="FF0000"/>
                </a:solidFill>
              </a:rPr>
              <a:t>Стимулировать самостоятельное   выполнение танцевальных движений, учить точно выполнять движения, передающие характер изображаемых животных.</a:t>
            </a:r>
          </a:p>
          <a:p>
            <a:pPr fontAlgn="base"/>
            <a:r>
              <a:rPr lang="ru-RU" sz="1200" b="1" i="1" dirty="0" smtClean="0">
                <a:solidFill>
                  <a:srgbClr val="FF0000"/>
                </a:solidFill>
              </a:rPr>
              <a:t>Знакомить детей с музыкальными инструментами: дудочкой, металлофоном, колокольчиком, погремушкой, барабаном и их звучанием. </a:t>
            </a:r>
          </a:p>
          <a:p>
            <a:pPr fontAlgn="base"/>
            <a:r>
              <a:rPr lang="ru-RU" sz="1200" b="1" i="1" dirty="0" smtClean="0">
                <a:solidFill>
                  <a:srgbClr val="FF0000"/>
                </a:solidFill>
              </a:rPr>
              <a:t>Учить подыгрывать на музыкальных инструментах.</a:t>
            </a:r>
            <a:endParaRPr lang="ru-RU" sz="12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>Расписание непрерывной образовательной деятельности</a:t>
            </a:r>
            <a:br>
              <a:rPr lang="ru-RU" sz="3100" b="1" dirty="0" smtClean="0"/>
            </a:br>
            <a:r>
              <a:rPr lang="ru-RU" sz="3100" b="1" dirty="0" smtClean="0"/>
              <a:t>на </a:t>
            </a:r>
            <a:r>
              <a:rPr lang="ru-RU" sz="3100" b="1" dirty="0" smtClean="0"/>
              <a:t>2017-2018 </a:t>
            </a:r>
            <a:r>
              <a:rPr lang="ru-RU" sz="3100" b="1" dirty="0" smtClean="0"/>
              <a:t>учебный год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439682" y="2055223"/>
          <a:ext cx="10075057" cy="44239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3918"/>
                <a:gridCol w="2135550"/>
                <a:gridCol w="3541839"/>
                <a:gridCol w="2403750"/>
              </a:tblGrid>
              <a:tr h="1722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День недели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Время проведения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Наименование вида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НОД (занятия)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Ответственные исполнитель:     муз. руководитель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756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понедельник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9.00 – 9.15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Музыкальное </a:t>
                      </a:r>
                      <a:r>
                        <a:rPr lang="ru-RU" sz="1800" dirty="0" smtClean="0">
                          <a:effectLst/>
                        </a:rPr>
                        <a:t>развитие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Акатьева Е.В.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756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вторник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15.45 – 16.00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Музыкальный досуг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Акатьева Е.В.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756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среда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9.00 – 9.15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Музыкальное </a:t>
                      </a:r>
                      <a:r>
                        <a:rPr lang="ru-RU" sz="1800" dirty="0" smtClean="0">
                          <a:effectLst/>
                        </a:rPr>
                        <a:t>развитие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Акатьева Е.В.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70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четверг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70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пятница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Культурно – </a:t>
            </a:r>
            <a:r>
              <a:rPr lang="ru-RU" b="1" dirty="0" err="1" smtClean="0">
                <a:solidFill>
                  <a:srgbClr val="7030A0"/>
                </a:solidFill>
              </a:rPr>
              <a:t>досуговая</a:t>
            </a:r>
            <a:r>
              <a:rPr lang="ru-RU" b="1" dirty="0" smtClean="0">
                <a:solidFill>
                  <a:srgbClr val="7030A0"/>
                </a:solidFill>
              </a:rPr>
              <a:t> деятельность</a:t>
            </a:r>
            <a:br>
              <a:rPr lang="ru-RU" b="1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98171" y="1267097"/>
            <a:ext cx="9806441" cy="464412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400" b="1" u="sng" dirty="0" smtClean="0">
                <a:solidFill>
                  <a:srgbClr val="6600FF"/>
                </a:solidFill>
              </a:rPr>
              <a:t>ЗАДАЧИ:</a:t>
            </a:r>
          </a:p>
          <a:p>
            <a:r>
              <a:rPr lang="ru-RU" sz="2000" b="1" i="1" dirty="0" smtClean="0"/>
              <a:t> </a:t>
            </a:r>
            <a:r>
              <a:rPr lang="ru-RU" sz="2000" dirty="0" smtClean="0"/>
              <a:t>Развивать культурно - </a:t>
            </a:r>
            <a:r>
              <a:rPr lang="ru-RU" sz="2000" dirty="0" err="1" smtClean="0"/>
              <a:t>досуговую</a:t>
            </a:r>
            <a:r>
              <a:rPr lang="ru-RU" sz="2000" dirty="0" smtClean="0"/>
              <a:t> деятельность детей по интересам. Обеспечить каждому ребенку отдых, эмоциональное благополучие. Формировать умение заинтересовать себя игрой. 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70C0"/>
                </a:solidFill>
              </a:rPr>
              <a:t>Развлечения </a:t>
            </a:r>
            <a:endParaRPr lang="ru-RU" sz="2000" dirty="0" smtClean="0">
              <a:solidFill>
                <a:srgbClr val="0070C0"/>
              </a:solidFill>
            </a:endParaRPr>
          </a:p>
          <a:p>
            <a:r>
              <a:rPr lang="ru-RU" sz="2000" dirty="0" smtClean="0"/>
              <a:t>Показывать театрализованные представления. Организовывать прослушивание звукозаписей. Проводить развлечения различной тематики. Вызывать интерес к новым темам, стремиться к тому, чтобы дети получали удовольствие от увиденного и услышанного во время развлечения. 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70C0"/>
                </a:solidFill>
              </a:rPr>
              <a:t>Праздники </a:t>
            </a:r>
            <a:endParaRPr lang="ru-RU" sz="2000" dirty="0" smtClean="0">
              <a:solidFill>
                <a:srgbClr val="0070C0"/>
              </a:solidFill>
            </a:endParaRPr>
          </a:p>
          <a:p>
            <a:r>
              <a:rPr lang="ru-RU" sz="2000" dirty="0" smtClean="0"/>
              <a:t>Приобщать детей к праздничной культуре. Отмечать государственные праздники (Новый год, 8 марта). 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70C0"/>
                </a:solidFill>
              </a:rPr>
              <a:t>Самостоятельная деятельность </a:t>
            </a:r>
            <a:endParaRPr lang="ru-RU" sz="2000" dirty="0" smtClean="0">
              <a:solidFill>
                <a:srgbClr val="0070C0"/>
              </a:solidFill>
            </a:endParaRPr>
          </a:p>
          <a:p>
            <a:r>
              <a:rPr lang="ru-RU" sz="2000" dirty="0" smtClean="0"/>
              <a:t> Побуждать детей заниматься изобразительной деятельностью, играть в разнообразные игры, поддерживать желание детей петь, танцевать, играть на музыкальных игрушках.</a:t>
            </a:r>
          </a:p>
          <a:p>
            <a:endParaRPr lang="ru-RU" sz="2000" b="1" i="1" dirty="0"/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160</TotalTime>
  <Words>880</Words>
  <Application>Microsoft Office PowerPoint</Application>
  <PresentationFormat>Широкоэкранный</PresentationFormat>
  <Paragraphs>137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Arial Black</vt:lpstr>
      <vt:lpstr>Calibri</vt:lpstr>
      <vt:lpstr>Century Gothic</vt:lpstr>
      <vt:lpstr>Comic Sans MS</vt:lpstr>
      <vt:lpstr>Times New Roman</vt:lpstr>
      <vt:lpstr>Wingdings 3</vt:lpstr>
      <vt:lpstr>Легкий дым</vt:lpstr>
      <vt:lpstr>Презентация к рабочей программе </vt:lpstr>
      <vt:lpstr>Разработка программы осуществлена в соответствии с:    </vt:lpstr>
      <vt:lpstr> Цель  музыкального воспитания в детском саду – эстетическое воспитание и развитие ребенка,  умеющего эмоционально воспринимать содержание музыкального произведения, проникаться его настроением, мыслями, чувствами.     </vt:lpstr>
      <vt:lpstr>Методы и формы организации деятельности с детьми </vt:lpstr>
      <vt:lpstr>Целевые ориентиры освоения программы:  </vt:lpstr>
      <vt:lpstr>Непрерывная образовательная деятельность 2 Младшая группа (3-4 года) </vt:lpstr>
      <vt:lpstr>Задачи музыкального развития детей : </vt:lpstr>
      <vt:lpstr>Расписание непрерывной образовательной деятельности на 2017-2018 учебный год   </vt:lpstr>
      <vt:lpstr>Культурно – досуговая деятельность </vt:lpstr>
      <vt:lpstr>Учебный план  непрерывной образовательной деятельности на 2017-2018 учебный год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рабочей программе </dc:title>
  <dc:creator>Lenovo</dc:creator>
  <cp:lastModifiedBy>Lenovo</cp:lastModifiedBy>
  <cp:revision>28</cp:revision>
  <dcterms:created xsi:type="dcterms:W3CDTF">2016-09-27T14:34:56Z</dcterms:created>
  <dcterms:modified xsi:type="dcterms:W3CDTF">2017-09-04T14:56:31Z</dcterms:modified>
</cp:coreProperties>
</file>