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5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(4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710209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45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4 - 5 г.,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группа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«Колобок»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мин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40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88216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40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2187" y="1094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14383" y="1291835"/>
            <a:ext cx="1009022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Развитие музыкально-художественной деятельности: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Внимательно </a:t>
            </a:r>
            <a:r>
              <a:rPr lang="ru-RU" b="1" dirty="0">
                <a:solidFill>
                  <a:srgbClr val="C00000"/>
                </a:solidFill>
              </a:rPr>
              <a:t>слушать музыкальное произведение, чувствовать его характер; выражать свои чувства словами, рисунком, </a:t>
            </a:r>
            <a:r>
              <a:rPr lang="ru-RU" b="1" dirty="0" smtClean="0">
                <a:solidFill>
                  <a:srgbClr val="C00000"/>
                </a:solidFill>
              </a:rPr>
              <a:t>движением.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Узнавать </a:t>
            </a:r>
            <a:r>
              <a:rPr lang="ru-RU" b="1" dirty="0">
                <a:solidFill>
                  <a:srgbClr val="C00000"/>
                </a:solidFill>
              </a:rPr>
              <a:t>песни по </a:t>
            </a:r>
            <a:r>
              <a:rPr lang="ru-RU" b="1" dirty="0" smtClean="0">
                <a:solidFill>
                  <a:srgbClr val="C00000"/>
                </a:solidFill>
              </a:rPr>
              <a:t>мелодии.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Различать </a:t>
            </a:r>
            <a:r>
              <a:rPr lang="ru-RU" b="1" dirty="0">
                <a:solidFill>
                  <a:srgbClr val="C00000"/>
                </a:solidFill>
              </a:rPr>
              <a:t>звуки по высоте (в пределах сексты - септимы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Петь </a:t>
            </a:r>
            <a:r>
              <a:rPr lang="ru-RU" b="1" dirty="0">
                <a:solidFill>
                  <a:srgbClr val="C00000"/>
                </a:solidFill>
              </a:rPr>
              <a:t>протяжно, четко произносить слова; вместе начинать и заканчивать </a:t>
            </a:r>
            <a:r>
              <a:rPr lang="ru-RU" b="1" dirty="0" smtClean="0">
                <a:solidFill>
                  <a:srgbClr val="C00000"/>
                </a:solidFill>
              </a:rPr>
              <a:t>пение.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Выполнять </a:t>
            </a:r>
            <a:r>
              <a:rPr lang="ru-RU" b="1" dirty="0">
                <a:solidFill>
                  <a:srgbClr val="C00000"/>
                </a:solidFill>
              </a:rPr>
              <a:t>движения, отвечающие характеру музыки, самостоятельно меняя их в соответ­ствии с двухчастной формой музыкального произведения; танцевальные движения: пружинка, подскоки, движение парами по кругу, кружение по одному и в парах;  движения с предметами (с куклами, игрушками, ленточками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Инсценировать </a:t>
            </a:r>
            <a:r>
              <a:rPr lang="ru-RU" b="1" dirty="0">
                <a:solidFill>
                  <a:srgbClr val="C00000"/>
                </a:solidFill>
              </a:rPr>
              <a:t>(совместно с воспитателем) песни, хороводы.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Играть на металлофоне простейшие мелодии на одном звуке. 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Приобщение к музыкальному искусству: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- определяет общее настроение и жанр музыкального произведения (песня, танец, марш), слышит отдельные средства музыкальной выразительности (темп, динамику, тембр);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- может переносить накопленный на занятиях музыкальный опыт в самостоятельную деятельность, делать попытки творческих импровизаций на инструментах, в движении и пении.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352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2700" b="1" dirty="0"/>
              <a:t>Средняя группа  (4-5 лет)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466378"/>
              </p:ext>
            </p:extLst>
          </p:nvPr>
        </p:nvGraphicFramePr>
        <p:xfrm>
          <a:off x="978794" y="1545464"/>
          <a:ext cx="10702344" cy="531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1172"/>
                <a:gridCol w="5351172"/>
              </a:tblGrid>
              <a:tr h="52111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Направление развития детей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</a:p>
                    <a:p>
                      <a:pPr marL="598805" marR="43307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Содержание направления развития детей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501558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1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Слушание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234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Произведения русских и зарубежных композиторов-классиков, русские народные мелодии и песни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819629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Упражнения на развитие слуха и голоса, песни, песни из детских мультфильмов советских композиторов-песенников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337911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Песенное творчество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Творчество на музыку советских композиторов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337911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композиторов и русские народные мелодии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1473229">
                <a:tc>
                  <a:txBody>
                    <a:bodyPr/>
                    <a:lstStyle/>
                    <a:p>
                      <a:pPr marL="647700" marR="9842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Музыкально-ритмические движения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Игровые упражнения, хороводы и пляски, игры, характерные танцы  на музыку советских композиторов и русские народные мелодии, музыкальные игры, игры с пением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501558">
                <a:tc>
                  <a:txBody>
                    <a:bodyPr/>
                    <a:lstStyle/>
                    <a:p>
                      <a:pPr marL="533400" marR="622935" indent="-1143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Развитие танцевально-игрового творчества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творчества на мелодии советских детских композиторов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819629">
                <a:tc>
                  <a:txBody>
                    <a:bodyPr/>
                    <a:lstStyle/>
                    <a:p>
                      <a:pPr marL="571500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Игр на детских музыкальных инструментах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Русские народные мелодии, </a:t>
                      </a:r>
                      <a:r>
                        <a:rPr lang="ru-RU" sz="1400" dirty="0" err="1">
                          <a:effectLst/>
                        </a:rPr>
                        <a:t>попевки</a:t>
                      </a:r>
                      <a:r>
                        <a:rPr lang="ru-RU" sz="1400" dirty="0">
                          <a:effectLst/>
                        </a:rPr>
                        <a:t>,  ритмические игры  (интернет ресурсы) , ритмические карточки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96241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607" y="141668"/>
            <a:ext cx="8911687" cy="1280890"/>
          </a:xfrm>
        </p:spPr>
        <p:txBody>
          <a:bodyPr>
            <a:normAutofit/>
          </a:bodyPr>
          <a:lstStyle/>
          <a:p>
            <a:r>
              <a:rPr lang="ru-RU" sz="2000" b="1" i="1" u="sng" dirty="0" smtClean="0">
                <a:solidFill>
                  <a:srgbClr val="002060"/>
                </a:solidFill>
              </a:rPr>
              <a:t>Задачи музыкального развития детей 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344" y="562928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Продолжать развивать у детей интерес к музыке, желание её слушать, вызывать эмоциональную отзывчивость при восприятии музыкальных произведений.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Обогащать  музыкальные впечатления, способствовать дальнейшему развитию основ музыкально культуры.</a:t>
            </a:r>
          </a:p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Слушание: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Формировать навыки культуры слушания музыки (не отвлекаться, дослушивать   до конца).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чувствовать характер музыки, узнавать знакомые произведения, высказывать свои впечатления.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замечать выразительные средства музыкального произведения (тихо, громко  в пределах сексты, септимы)</a:t>
            </a:r>
          </a:p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Пение: </a:t>
            </a:r>
          </a:p>
          <a:p>
            <a:pPr lvl="0" fontAlgn="base"/>
            <a:r>
              <a:rPr lang="ru-RU" sz="4800" b="1" dirty="0" smtClean="0">
                <a:solidFill>
                  <a:srgbClr val="002060"/>
                </a:solidFill>
              </a:rPr>
              <a:t>Развивать </a:t>
            </a:r>
            <a:r>
              <a:rPr lang="ru-RU" sz="4800" b="1" dirty="0">
                <a:solidFill>
                  <a:srgbClr val="002060"/>
                </a:solidFill>
              </a:rPr>
              <a:t>умение брать дыхание между фразами.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петь мелодию чисто, смягчать концы фраз, четко произносить слова, петь выразительно, передавая характер музыки.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Петь с сопровождением и без него.</a:t>
            </a:r>
          </a:p>
          <a:p>
            <a:pPr marL="0" indent="0">
              <a:buNone/>
            </a:pPr>
            <a:r>
              <a:rPr lang="ru-RU" sz="4800" b="1" u="sng" dirty="0" smtClean="0">
                <a:solidFill>
                  <a:srgbClr val="002060"/>
                </a:solidFill>
              </a:rPr>
              <a:t>Музыкально- </a:t>
            </a:r>
            <a:r>
              <a:rPr lang="ru-RU" sz="4800" b="1" u="sng" dirty="0">
                <a:solidFill>
                  <a:srgbClr val="002060"/>
                </a:solidFill>
              </a:rPr>
              <a:t>ритмические движения: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Ф</a:t>
            </a:r>
            <a:r>
              <a:rPr lang="ru-RU" sz="4800" b="1" dirty="0" smtClean="0">
                <a:solidFill>
                  <a:srgbClr val="002060"/>
                </a:solidFill>
              </a:rPr>
              <a:t>ормировать </a:t>
            </a:r>
            <a:r>
              <a:rPr lang="ru-RU" sz="4800" b="1" dirty="0">
                <a:solidFill>
                  <a:srgbClr val="002060"/>
                </a:solidFill>
              </a:rPr>
              <a:t>навык ритмичного движения в соответствии с характером музыки. </a:t>
            </a:r>
          </a:p>
          <a:p>
            <a:pPr lvl="0" fontAlgn="base"/>
            <a:r>
              <a:rPr lang="ru-RU" sz="4800" b="1" dirty="0" smtClean="0">
                <a:solidFill>
                  <a:srgbClr val="002060"/>
                </a:solidFill>
              </a:rPr>
              <a:t>Совершенствовать </a:t>
            </a:r>
            <a:r>
              <a:rPr lang="ru-RU" sz="4800" b="1" dirty="0">
                <a:solidFill>
                  <a:srgbClr val="002060"/>
                </a:solidFill>
              </a:rPr>
              <a:t>танцевальные движения: прямой галоп, пружинка, кружение по одному и в парах.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двигаться в парах по кругу в танцах и хороводах, ставить ногу на носок и пятку, ритмично хлопать в ладоши, самостоятельно выполнять перестроения из круга врассыпную и обратно.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Продолжать совершенствовать навыки основных движений: ходьба - спокойная, таинственная, торжественная, бег: легкий, стремительный.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Способствовать </a:t>
            </a:r>
            <a:r>
              <a:rPr lang="ru-RU" sz="4800" b="1" dirty="0">
                <a:solidFill>
                  <a:srgbClr val="002060"/>
                </a:solidFill>
              </a:rPr>
              <a:t>развитию эмоционально- образного исполнения музыкально – игровых упражнений (кружатся листочки, падают снежинки) и сценок, используя мимику и пантомиму.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Обучать </a:t>
            </a:r>
            <a:r>
              <a:rPr lang="ru-RU" sz="4800" b="1" dirty="0" err="1">
                <a:solidFill>
                  <a:srgbClr val="002060"/>
                </a:solidFill>
              </a:rPr>
              <a:t>инсценированию</a:t>
            </a:r>
            <a:r>
              <a:rPr lang="ru-RU" sz="4800" b="1" dirty="0">
                <a:solidFill>
                  <a:srgbClr val="002060"/>
                </a:solidFill>
              </a:rPr>
              <a:t> песен и постановке небольших музыкальных спектаклей. 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Игра </a:t>
            </a:r>
            <a:r>
              <a:rPr lang="ru-RU" sz="4800" b="1" dirty="0">
                <a:solidFill>
                  <a:srgbClr val="002060"/>
                </a:solidFill>
              </a:rPr>
              <a:t>на детских музыкальных </a:t>
            </a:r>
            <a:r>
              <a:rPr lang="ru-RU" sz="4800" b="1" dirty="0" smtClean="0">
                <a:solidFill>
                  <a:srgbClr val="002060"/>
                </a:solidFill>
              </a:rPr>
              <a:t>инструментах. </a:t>
            </a:r>
            <a:endParaRPr lang="ru-RU" sz="48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Знакомить детей с музыкальными инструментами: дудочкой, металлофоном, колокольчиком, погремушкой, барабаном и их звучанием.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</a:t>
            </a:r>
            <a:r>
              <a:rPr lang="ru-RU" sz="3100" b="1" dirty="0" smtClean="0"/>
              <a:t>деятельности на 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43117"/>
              </p:ext>
            </p:extLst>
          </p:nvPr>
        </p:nvGraphicFramePr>
        <p:xfrm>
          <a:off x="1429555" y="2228047"/>
          <a:ext cx="10075057" cy="4140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9.30 – 9.50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Акатьева Е.В.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16.30 – 16.50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9.30 – 9.50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692100"/>
            <a:ext cx="9806441" cy="464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="1" i="1" dirty="0" smtClean="0">
                <a:solidFill>
                  <a:srgbClr val="002060"/>
                </a:solidFill>
              </a:rPr>
              <a:t>Задачи:</a:t>
            </a:r>
          </a:p>
          <a:p>
            <a:r>
              <a:rPr lang="ru-RU" i="1" dirty="0" smtClean="0"/>
              <a:t>Поощрять  </a:t>
            </a:r>
            <a:r>
              <a:rPr lang="ru-RU" i="1" dirty="0"/>
              <a:t>желание  детей  в  свободное  время   заниматься  интересной самостоятельной деятельностью, слушать пение птиц, дождя, музыку, музицировать и так далее. 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Развлечения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endParaRPr lang="ru-RU" i="1" dirty="0">
              <a:solidFill>
                <a:srgbClr val="002060"/>
              </a:solidFill>
            </a:endParaRPr>
          </a:p>
          <a:p>
            <a:r>
              <a:rPr lang="ru-RU" i="1" dirty="0"/>
              <a:t>Создать условия для самостоятельной деятельности детей. Вовлекать детей в процесс подготовки разных видов развлечений, формировать желание участвовать в кукольном спектакле, музыкальных и литературных концертах и так далее.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Праздники </a:t>
            </a:r>
            <a:endParaRPr lang="ru-RU" i="1" u="sng" dirty="0">
              <a:solidFill>
                <a:srgbClr val="002060"/>
              </a:solidFill>
            </a:endParaRPr>
          </a:p>
          <a:p>
            <a:r>
              <a:rPr lang="ru-RU" i="1" dirty="0"/>
              <a:t>Приобщать детей к праздничной культуре русского народа. Развивать желание принимать участие в праздниках. Организовывать утренники, посвященные Новому году, 8 марта, Дню защитника Отечества, праздникам народного календаря. 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Самостоятельная деятельность </a:t>
            </a:r>
            <a:endParaRPr lang="ru-RU" i="1" u="sng" dirty="0">
              <a:solidFill>
                <a:srgbClr val="002060"/>
              </a:solidFill>
            </a:endParaRPr>
          </a:p>
          <a:p>
            <a:r>
              <a:rPr lang="ru-RU" i="1" dirty="0"/>
              <a:t>Формировать творческие наклонности каждого ребенка. Развивать желание посещать студии эстетического воспитания и развития  (в детском саду или в центрах творчества).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</TotalTime>
  <Words>1014</Words>
  <Application>Microsoft Office PowerPoint</Application>
  <PresentationFormat>Произвольный</PresentationFormat>
  <Paragraphs>146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Средняя группа  (4-5 лет) </vt:lpstr>
      <vt:lpstr>Задачи музыкального развития детей : </vt:lpstr>
      <vt:lpstr>Расписание непрерывной образовательной деятельности на 2018-2019 учебный год   </vt:lpstr>
      <vt:lpstr>Культурно – досуговая деятельность </vt:lpstr>
      <vt:lpstr>Учебный план  непрерывной образовательной деятельности на 2018-2019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user</cp:lastModifiedBy>
  <cp:revision>30</cp:revision>
  <dcterms:created xsi:type="dcterms:W3CDTF">2016-09-27T14:34:56Z</dcterms:created>
  <dcterms:modified xsi:type="dcterms:W3CDTF">2018-06-19T10:45:24Z</dcterms:modified>
</cp:coreProperties>
</file>