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1" r:id="rId7"/>
    <p:sldId id="270" r:id="rId8"/>
    <p:sldId id="269" r:id="rId9"/>
    <p:sldId id="273" r:id="rId10"/>
    <p:sldId id="268" r:id="rId11"/>
    <p:sldId id="27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Вторая группа раннего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 (1,6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года)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2017-2018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757687"/>
              </p:ext>
            </p:extLst>
          </p:nvPr>
        </p:nvGraphicFramePr>
        <p:xfrm>
          <a:off x="640081" y="1632857"/>
          <a:ext cx="7760517" cy="214251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045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Возраст детей,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Продолжительность одной формы НОД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 первую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во вторую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Перерывы между формами НОД, занятиями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1,6-2г.,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вторая группа раннего возраста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«Теремок»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 мин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Не более 8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Не более 8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 менее 10 мин.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16 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373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0970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5951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136339"/>
            <a:ext cx="835587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Узнавать знакомые мелодии;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интерес к знакомым стихам, песням и сказкам, рассматриванию картинок;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выполнять движения под музыку: притопывать ногой, хлопать в ладоши;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активность при выполнении танцевальных движений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0941" y="1310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FF0000"/>
                </a:solidFill>
              </a:rPr>
              <a:t>Непрерывная образовательная </a:t>
            </a:r>
            <a:r>
              <a:rPr lang="ru-RU" sz="3100" b="1" dirty="0" smtClean="0">
                <a:solidFill>
                  <a:srgbClr val="FF0000"/>
                </a:solidFill>
              </a:rPr>
              <a:t>деятельность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2700" b="1" dirty="0"/>
              <a:t>Группа раннего развития (</a:t>
            </a:r>
            <a:r>
              <a:rPr lang="ru-RU" sz="2700" b="1" dirty="0" smtClean="0"/>
              <a:t>1,6-2 </a:t>
            </a:r>
            <a:r>
              <a:rPr lang="ru-RU" sz="2700" b="1" dirty="0"/>
              <a:t>года)</a:t>
            </a:r>
            <a:br>
              <a:rPr lang="ru-RU" sz="2700" b="1" dirty="0"/>
            </a:br>
            <a:r>
              <a:rPr lang="ru-RU" sz="2000" b="1" dirty="0">
                <a:solidFill>
                  <a:srgbClr val="FF0000"/>
                </a:solidFill>
              </a:rPr>
              <a:t/>
            </a:r>
            <a:br>
              <a:rPr lang="ru-RU" sz="2000" b="1" dirty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883130"/>
              </p:ext>
            </p:extLst>
          </p:nvPr>
        </p:nvGraphicFramePr>
        <p:xfrm>
          <a:off x="1371597" y="1223683"/>
          <a:ext cx="10260108" cy="5150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0054"/>
                <a:gridCol w="5130054"/>
              </a:tblGrid>
              <a:tr h="1271601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8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marL="2940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развития детей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9440" marR="91440" indent="-1905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Содержание направления развития детей 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28957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5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88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Слушание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Детские песни русских 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28957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0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5607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Подпевание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Песни русских  детских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299468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35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713105" marR="21590" indent="-152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Музыкально-ритмические движения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Упражнения и пляски  под музыку русских детских композиторов, русские народные мелодии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163650" y="-9015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7094" tIns="45720" rIns="91440" bIns="317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</a:t>
            </a:r>
            <a:r>
              <a:rPr kumimoji="0" lang="ru-RU" altLang="ru-RU" sz="1200" b="1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руппа раннего развития (1,5-2 года)</a:t>
            </a:r>
            <a:endParaRPr kumimoji="0" lang="ru-RU" altLang="ru-RU" sz="12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4296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музыкального развития детей в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97772" y="2172788"/>
            <a:ext cx="8915400" cy="377762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- Начинать развивать у детей музыкальную память; </a:t>
            </a:r>
          </a:p>
          <a:p>
            <a:r>
              <a:rPr lang="ru-RU" dirty="0" smtClean="0"/>
              <a:t>- Вызывать радость от восприятия знакомого музыкального произведения, желание дослушать его до конца;</a:t>
            </a:r>
          </a:p>
          <a:p>
            <a:r>
              <a:rPr lang="ru-RU" dirty="0" smtClean="0"/>
              <a:t> - Помогать различать тембровое звучание музыкальных инструментов (дудочка, барабан, гармошка), показывать инструмент один из двух или трех, на котором взрослый исполнял мелодию; </a:t>
            </a:r>
          </a:p>
          <a:p>
            <a:r>
              <a:rPr lang="ru-RU" dirty="0" smtClean="0"/>
              <a:t>- При пении стимулировать самостоятельную активность детей (звукоподражание, подпевание слов, фраз, несложных </a:t>
            </a:r>
            <a:r>
              <a:rPr lang="ru-RU" dirty="0" err="1" smtClean="0"/>
              <a:t>попевок</a:t>
            </a:r>
            <a:r>
              <a:rPr lang="ru-RU" dirty="0" smtClean="0"/>
              <a:t> и песенок);</a:t>
            </a:r>
          </a:p>
          <a:p>
            <a:r>
              <a:rPr lang="ru-RU" dirty="0" smtClean="0"/>
              <a:t> - Продолжать совершенствовать движения под музыку, учить выполнять их самостоятельно;</a:t>
            </a:r>
          </a:p>
          <a:p>
            <a:r>
              <a:rPr lang="ru-RU" dirty="0" smtClean="0"/>
              <a:t> - Развивать умение детей вслушиваться в музыку и с изменением характера ее звучания изменять движения (переходить с ходьбы на притопывание, кружение);</a:t>
            </a:r>
          </a:p>
          <a:p>
            <a:r>
              <a:rPr lang="ru-RU" dirty="0" smtClean="0"/>
              <a:t> - Помогать чувствовать характер музыки и передавать его игровыми действиями (мишка идет, зайка прыгает, птичка клюет).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2017-2018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65807" y="2211977"/>
          <a:ext cx="10075057" cy="4456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61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 – 8.58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16.10 – 16.20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 – 8.58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Музыкальное развитие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267097"/>
            <a:ext cx="9806441" cy="46441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b="1" i="1" dirty="0" smtClean="0"/>
              <a:t>     Развитие культурно - </a:t>
            </a:r>
            <a:r>
              <a:rPr lang="ru-RU" sz="2000" b="1" i="1" dirty="0" err="1" smtClean="0"/>
              <a:t>досуговой</a:t>
            </a:r>
            <a:r>
              <a:rPr lang="ru-RU" sz="2000" b="1" i="1" dirty="0" smtClean="0"/>
              <a:t> деятельности детей по интересам </a:t>
            </a:r>
          </a:p>
          <a:p>
            <a:pPr>
              <a:buNone/>
            </a:pPr>
            <a:r>
              <a:rPr lang="ru-RU" sz="2000" b="1" i="1" dirty="0" smtClean="0"/>
              <a:t>     позволяет обеспечить каждому ребенку отдых, эмоциональное </a:t>
            </a:r>
          </a:p>
          <a:p>
            <a:pPr>
              <a:buNone/>
            </a:pPr>
            <a:r>
              <a:rPr lang="ru-RU" sz="2000" b="1" i="1" dirty="0" smtClean="0"/>
              <a:t>     благополучие. </a:t>
            </a:r>
          </a:p>
          <a:p>
            <a:pPr>
              <a:buNone/>
            </a:pPr>
            <a:r>
              <a:rPr lang="ru-RU" sz="2000" b="1" i="1" dirty="0" smtClean="0"/>
              <a:t>     Правильная организация культурно –</a:t>
            </a:r>
            <a:r>
              <a:rPr lang="ru-RU" sz="2000" b="1" i="1" dirty="0" err="1" smtClean="0"/>
              <a:t>досуговой</a:t>
            </a:r>
            <a:r>
              <a:rPr lang="ru-RU" sz="2000" b="1" i="1" dirty="0" smtClean="0"/>
              <a:t>   деятельности </a:t>
            </a:r>
          </a:p>
          <a:p>
            <a:pPr>
              <a:buNone/>
            </a:pPr>
            <a:r>
              <a:rPr lang="ru-RU" sz="2000" b="1" i="1" dirty="0" smtClean="0"/>
              <a:t>     детей 1,6 - 2 лет предполагает решение педагогом следующих задач:</a:t>
            </a:r>
          </a:p>
          <a:p>
            <a:pPr>
              <a:buNone/>
            </a:pPr>
            <a:r>
              <a:rPr lang="ru-RU" sz="2000" b="1" i="1" dirty="0" smtClean="0"/>
              <a:t> </a:t>
            </a:r>
          </a:p>
          <a:p>
            <a:r>
              <a:rPr lang="ru-RU" sz="2000" b="1" i="1" dirty="0" smtClean="0"/>
              <a:t>Содействовать созданию эмоционально-положительного климата в группе.</a:t>
            </a:r>
          </a:p>
          <a:p>
            <a:r>
              <a:rPr lang="ru-RU" sz="2000" b="1" i="1" dirty="0" smtClean="0"/>
              <a:t> Развивать умение следить за действиями заводных игрушек, адекватно реагировать на них. </a:t>
            </a:r>
          </a:p>
          <a:p>
            <a:r>
              <a:rPr lang="ru-RU" sz="2000" b="1" i="1" dirty="0" smtClean="0"/>
              <a:t>Отмечать праздники в соответствии с возрастными особенностями.</a:t>
            </a:r>
          </a:p>
          <a:p>
            <a:endParaRPr lang="ru-RU" sz="2000" b="1" i="1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</TotalTime>
  <Words>647</Words>
  <Application>Microsoft Office PowerPoint</Application>
  <PresentationFormat>Широкоэкранный</PresentationFormat>
  <Paragraphs>123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Comic Sans MS</vt:lpstr>
      <vt:lpstr>Times New Roman</vt:lpstr>
      <vt:lpstr>Wingdings 3</vt:lpstr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Группа раннего развития (1,6-2 года)  </vt:lpstr>
      <vt:lpstr>Задачи музыкального развития детей в раннем возрасте: </vt:lpstr>
      <vt:lpstr>Расписание непрерывной образовательной деятельности на 2017-2018 учебный год   </vt:lpstr>
      <vt:lpstr>Культурно – досуговая деятельность </vt:lpstr>
      <vt:lpstr>Учебный план  непрерывной образовательной деятельности на 2017-2018 учебный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Lenovo</cp:lastModifiedBy>
  <cp:revision>29</cp:revision>
  <dcterms:created xsi:type="dcterms:W3CDTF">2016-09-27T14:34:56Z</dcterms:created>
  <dcterms:modified xsi:type="dcterms:W3CDTF">2017-09-04T14:54:51Z</dcterms:modified>
</cp:coreProperties>
</file>