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6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6712" y="2735841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Старшая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 (5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114690"/>
              </p:ext>
            </p:extLst>
          </p:nvPr>
        </p:nvGraphicFramePr>
        <p:xfrm>
          <a:off x="640081" y="1545465"/>
          <a:ext cx="7760517" cy="2598194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349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– 6 г.,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Старшая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«Незнайка»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мин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45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 25 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10 мин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49284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50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  <a:endParaRPr lang="ru-RU" dirty="0" smtClean="0"/>
          </a:p>
          <a:p>
            <a:pPr fontAlgn="base"/>
            <a:r>
              <a:rPr lang="ru-RU" dirty="0"/>
              <a:t>Словесный (беседы о различных музыкальных жанрах) </a:t>
            </a:r>
          </a:p>
          <a:p>
            <a:pPr lvl="0"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146" y="0"/>
            <a:ext cx="11401581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43448" y="640445"/>
            <a:ext cx="9461164" cy="593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0690" marR="622935" algn="just">
              <a:lnSpc>
                <a:spcPct val="111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музыкально-художественной деятельности: </a:t>
            </a:r>
          </a:p>
          <a:p>
            <a:pPr marL="285750" marR="622935" lvl="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Слышать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отдельные средства музыкальной выразительности (темп, динамику,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тембр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динамику развития музыкального образа; 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Различать жанры музыкальных произведений (марш, танец, песня); звучание музыкальных инструментов (фортепиано, скрипка).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Различать высокие и низкие звуки (в пределах квинты).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Петь без напряжения, плавно, легким звуком; отчетливо произносить слова, своевременно начинать и заканчивать песню; петь в сопровождении музыкального инструмента.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Ритмично двигаться в соответствии с характером и динамикой музыки.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 слушает музыкальное произведение, проявляет эмоциональную отзывчивость, правильно определяет ее настроение; </a:t>
            </a:r>
          </a:p>
          <a:p>
            <a:pPr marL="270510" marR="622935">
              <a:lnSpc>
                <a:spcPct val="111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к музыкальному искусству: 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Выполнять танцевальные движения: поочередное выбрасывание ног вперед в прыжке, по­луприседание с выставлением ноги на пятку, шаг на всей ступне на месте, с продвижением впе­ред и в кружении.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 инсценировать содержание песен, хороводов; действовать, не подражая друг другу.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Играть мелодии на металлофоне по одному и небольшими группами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4895" y="-2055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Непрерывная </a:t>
            </a:r>
            <a:r>
              <a:rPr lang="ru-RU" sz="2200" b="1" dirty="0">
                <a:solidFill>
                  <a:srgbClr val="FF0000"/>
                </a:solidFill>
              </a:rPr>
              <a:t>образовательная деятельность</a:t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                  </a:t>
            </a:r>
            <a:r>
              <a:rPr lang="ru-RU" sz="2200" b="1" dirty="0" smtClean="0"/>
              <a:t>Старшая </a:t>
            </a:r>
            <a:r>
              <a:rPr lang="ru-RU" sz="2200" b="1" dirty="0"/>
              <a:t>группа  (5-6 лет)</a:t>
            </a:r>
            <a:r>
              <a:rPr lang="ru-RU" sz="2200" dirty="0"/>
              <a:t> </a:t>
            </a:r>
            <a:r>
              <a:rPr lang="ru-RU" sz="2200" b="1" dirty="0"/>
              <a:t/>
            </a:r>
            <a:br>
              <a:rPr lang="ru-RU" sz="2200" b="1" dirty="0"/>
            </a:b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872569"/>
              </p:ext>
            </p:extLst>
          </p:nvPr>
        </p:nvGraphicFramePr>
        <p:xfrm>
          <a:off x="1245704" y="1232798"/>
          <a:ext cx="10495721" cy="5411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4609"/>
                <a:gridCol w="6531112"/>
              </a:tblGrid>
              <a:tr h="715883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45847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1090376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Слушание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65405" marR="204470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Русская классическая музыка </a:t>
                      </a:r>
                    </a:p>
                    <a:p>
                      <a:pPr marL="65405" marR="204470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Зарубежная классическая музыка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726003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484237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Потешки</a:t>
                      </a:r>
                      <a:r>
                        <a:rPr lang="ru-RU" sz="1600" dirty="0">
                          <a:effectLst/>
                        </a:rPr>
                        <a:t>, считалки, дразнилки и другое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967768">
                <a:tc>
                  <a:txBody>
                    <a:bodyPr/>
                    <a:lstStyle/>
                    <a:p>
                      <a:pPr marL="713105" marR="12128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Упражнения, упражнения с предметами, танцы и пляски, характерные танцы, хороводы, музыкальные игры, игры с пением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484237">
                <a:tc>
                  <a:txBody>
                    <a:bodyPr/>
                    <a:lstStyle/>
                    <a:p>
                      <a:pPr marL="65405" marR="622935" indent="3416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Музыкально-игровое </a:t>
                      </a:r>
                      <a:r>
                        <a:rPr lang="ru-RU" sz="1600">
                          <a:effectLst/>
                        </a:rPr>
                        <a:t>и </a:t>
                      </a:r>
                      <a:r>
                        <a:rPr lang="ru-RU" sz="1600" smtClean="0">
                          <a:effectLst/>
                        </a:rPr>
                        <a:t>   танцевальное </a:t>
                      </a:r>
                      <a:r>
                        <a:rPr lang="ru-RU" sz="1600" dirty="0">
                          <a:effectLst/>
                        </a:rPr>
                        <a:t>творчество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Свободные пляски под любые плясовые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726003">
                <a:tc>
                  <a:txBody>
                    <a:bodyPr/>
                    <a:lstStyle/>
                    <a:p>
                      <a:pPr marL="636905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</a:t>
                      </a:r>
                      <a:r>
                        <a:rPr lang="ru-RU" sz="1600" dirty="0" err="1">
                          <a:effectLst/>
                        </a:rPr>
                        <a:t>попевки</a:t>
                      </a:r>
                      <a:r>
                        <a:rPr lang="ru-RU" sz="1600" dirty="0">
                          <a:effectLst/>
                        </a:rPr>
                        <a:t>,  ритмические игры  (интернет ресурсы)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7947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2831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97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Задачи музыкального развития детей :</a:t>
            </a:r>
            <a:r>
              <a:rPr lang="ru-RU" dirty="0" smtClean="0">
                <a:solidFill>
                  <a:srgbClr val="FF0066"/>
                </a:solidFill>
              </a:rPr>
              <a:t/>
            </a:r>
            <a:br>
              <a:rPr lang="ru-RU" dirty="0" smtClean="0">
                <a:solidFill>
                  <a:srgbClr val="FF0066"/>
                </a:solidFill>
              </a:rPr>
            </a:b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0646" y="498535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ru-RU" sz="4400" b="1" dirty="0">
                <a:solidFill>
                  <a:srgbClr val="7030A0"/>
                </a:solidFill>
              </a:rPr>
              <a:t>Продолжать развивать интерес и любовь к музыке, музыкальную отзывчивость  на нее. </a:t>
            </a:r>
          </a:p>
          <a:p>
            <a:pPr lvl="0" fontAlgn="base"/>
            <a:r>
              <a:rPr lang="ru-RU" sz="4400" b="1" dirty="0">
                <a:solidFill>
                  <a:srgbClr val="7030A0"/>
                </a:solidFill>
              </a:rPr>
              <a:t>Формировать музыкальную культуру на основе </a:t>
            </a:r>
            <a:r>
              <a:rPr lang="ru-RU" sz="4200" b="1" dirty="0">
                <a:solidFill>
                  <a:srgbClr val="7030A0"/>
                </a:solidFill>
              </a:rPr>
              <a:t>знакомства с классической, народной и современной музыкой.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дальнейшему развитию  навыков пения, движений под музыку, игры и импровизации мелодий на детских музыкальных инструментах.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различать жанры музыкальных произведений (песня, танец, марш).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Совершенствовать музыкальную память через узнавание мелодий по отдельным фрагментам произведения (вступление, заключение, музыкальная фраза).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Совершенствовать навык различения звуков по высоте в пределах квинты, звучания музыкальных инструментов: клавишно- ударные, струнные.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Формировать </a:t>
            </a:r>
            <a:r>
              <a:rPr lang="ru-RU" sz="4200" b="1" dirty="0">
                <a:solidFill>
                  <a:srgbClr val="7030A0"/>
                </a:solidFill>
              </a:rPr>
              <a:t>певческие навыки, умение петь легким звуком в диапазоне ре1- до2, брать дыхание перед началом песни, между музыкальными фразами, произносить отчетливо слова, своевременно начинать и заканчивать песню.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Эмоционально передавать характер, петь умеренно, громко, тихо.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развитию навыков сольного  пения, с музыкальным сопровождением и без него</a:t>
            </a:r>
            <a:r>
              <a:rPr lang="ru-RU" sz="4200" b="1" dirty="0" smtClean="0">
                <a:solidFill>
                  <a:srgbClr val="7030A0"/>
                </a:solidFill>
              </a:rPr>
              <a:t>.</a:t>
            </a:r>
            <a:endParaRPr lang="ru-RU" sz="4200" b="1" dirty="0">
              <a:solidFill>
                <a:srgbClr val="7030A0"/>
              </a:solidFill>
            </a:endParaRP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импровизировать мелодию на заданный текст.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Учить сочинять мелодии различного характера: ласковую колыбельную, задорный марш, плавный вальс. </a:t>
            </a:r>
            <a:endParaRPr lang="ru-RU" sz="4200" b="1" dirty="0" smtClean="0">
              <a:solidFill>
                <a:srgbClr val="7030A0"/>
              </a:solidFill>
            </a:endParaRP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Развивать </a:t>
            </a:r>
            <a:r>
              <a:rPr lang="ru-RU" sz="4200" b="1" dirty="0">
                <a:solidFill>
                  <a:srgbClr val="7030A0"/>
                </a:solidFill>
              </a:rPr>
              <a:t>чувство ритма, умении е передавать через движение характер музыки, ее эмоционально- образное содержание.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Учить свободно ориентироваться в пространстве, выполнять простейшие перестроения, самостоятельно переходить    от    умеренного   к    быстрому   или    медленному   темпу. 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формированию навыков исполнения танцевальных движений (поочередное выбрасывание ног вперед, приставной шаг с приседанием, с продвижением вперед, кружение, приседание с выставлением ноги вперед.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Познакомить с русским хороводом, пляской, танцами других народов.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Развивать </a:t>
            </a:r>
            <a:r>
              <a:rPr lang="ru-RU" sz="4200" b="1" dirty="0">
                <a:solidFill>
                  <a:srgbClr val="7030A0"/>
                </a:solidFill>
              </a:rPr>
              <a:t>танцевальное творчество; учить придумывать движения к пляскам, танцам, составлять композицию танца, проявляя самостоятельность в творчестве.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Побуждать к </a:t>
            </a:r>
            <a:r>
              <a:rPr lang="ru-RU" sz="4200" b="1" dirty="0" err="1">
                <a:solidFill>
                  <a:srgbClr val="7030A0"/>
                </a:solidFill>
              </a:rPr>
              <a:t>инсценированию</a:t>
            </a:r>
            <a:r>
              <a:rPr lang="ru-RU" sz="4200" b="1" dirty="0">
                <a:solidFill>
                  <a:srgbClr val="7030A0"/>
                </a:solidFill>
              </a:rPr>
              <a:t> содержания песен, хороводов.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исполнять простейшие мелодии на детских музыкальных инструментах знакомые песенки индивидуально и группой, соблюдая общую динамику и темп.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Развивать творчество детей, побуждать к активным самостоятельным действиям. 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74367" y="2512423"/>
          <a:ext cx="10075057" cy="4105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10.00 – 10.25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10.00 – 10.25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15.45 – 16.10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167" y="0"/>
            <a:ext cx="9568068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         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00767" y="772733"/>
            <a:ext cx="10203846" cy="513849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sz="7200" b="1" i="1" dirty="0" smtClean="0">
                <a:latin typeface="Century Gothic" panose="020B0502020202020204" pitchFamily="34" charset="0"/>
              </a:rPr>
              <a:t> </a:t>
            </a:r>
            <a:r>
              <a:rPr lang="ru-RU" sz="7200" dirty="0">
                <a:latin typeface="Century Gothic" panose="020B0502020202020204" pitchFamily="34" charset="0"/>
              </a:rPr>
              <a:t>Развивать желание в свободное время заниматься интересной и содержательной деятельностью. Формировать основы досуговой культуры (игры, чтение книг, рисование, лепка, прогулки, походы и т.д.).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 Развлечения </a:t>
            </a:r>
            <a:endParaRPr lang="ru-RU" sz="7200" dirty="0">
              <a:latin typeface="Century Gothic" panose="020B0502020202020204" pitchFamily="34" charset="0"/>
            </a:endParaRPr>
          </a:p>
          <a:p>
            <a:r>
              <a:rPr lang="ru-RU" sz="7200" dirty="0">
                <a:latin typeface="Century Gothic" panose="020B0502020202020204" pitchFamily="34" charset="0"/>
              </a:rPr>
              <a:t>Создавать условия для проявления культурно0познавателных потребностей, интересов, запросов и предпочтений, а также использования полученных знаний и умений для проведения досуга.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Праздники</a:t>
            </a:r>
            <a:r>
              <a:rPr lang="ru-RU" sz="7200" dirty="0">
                <a:latin typeface="Century Gothic" panose="020B0502020202020204" pitchFamily="34" charset="0"/>
              </a:rPr>
              <a:t> </a:t>
            </a:r>
          </a:p>
          <a:p>
            <a:r>
              <a:rPr lang="ru-RU" sz="7200" dirty="0">
                <a:latin typeface="Century Gothic" panose="020B0502020202020204" pitchFamily="34" charset="0"/>
              </a:rPr>
              <a:t>Формировать у детей представления о будничных и праздничных днях. Вызывать эмоционально положительное отношение к праздникам, желание активно участвовать в  их подготовке.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 Самостоятельная деятельность </a:t>
            </a:r>
            <a:endParaRPr lang="ru-RU" sz="7200" dirty="0">
              <a:latin typeface="Century Gothic" panose="020B0502020202020204" pitchFamily="34" charset="0"/>
            </a:endParaRPr>
          </a:p>
          <a:p>
            <a:r>
              <a:rPr lang="ru-RU" sz="7200" dirty="0">
                <a:latin typeface="Century Gothic" panose="020B0502020202020204" pitchFamily="34" charset="0"/>
              </a:rPr>
              <a:t>Создать условия для развития индивидуальных способностей и интересов детей (наблюдение, экспериментирование и т.д.). формировать умение и потребность организовать свою деятельность. Развивать умение взаимодействовать со сверстниками</a:t>
            </a:r>
            <a:r>
              <a:rPr lang="ru-RU" sz="7200" dirty="0" smtClean="0">
                <a:latin typeface="Century Gothic" panose="020B0502020202020204" pitchFamily="34" charset="0"/>
              </a:rPr>
              <a:t>.</a:t>
            </a:r>
            <a:endParaRPr lang="ru-RU" sz="7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7200" dirty="0">
                <a:latin typeface="Century Gothic" panose="020B0502020202020204" pitchFamily="34" charset="0"/>
              </a:rPr>
              <a:t> </a:t>
            </a:r>
            <a:r>
              <a:rPr lang="ru-RU" sz="7200" b="1" dirty="0">
                <a:latin typeface="Century Gothic" panose="020B0502020202020204" pitchFamily="34" charset="0"/>
              </a:rPr>
              <a:t>Творчество</a:t>
            </a:r>
            <a:r>
              <a:rPr lang="ru-RU" sz="7200" dirty="0">
                <a:latin typeface="Century Gothic" panose="020B0502020202020204" pitchFamily="34" charset="0"/>
              </a:rPr>
              <a:t> </a:t>
            </a:r>
          </a:p>
          <a:p>
            <a:r>
              <a:rPr lang="ru-RU" sz="7200" dirty="0">
                <a:latin typeface="Century Gothic" panose="020B0502020202020204" pitchFamily="34" charset="0"/>
              </a:rPr>
              <a:t>Развивать художественные наклонности в пении, рисовании, </a:t>
            </a:r>
            <a:r>
              <a:rPr lang="ru-RU" sz="7200" dirty="0" err="1">
                <a:latin typeface="Century Gothic" panose="020B0502020202020204" pitchFamily="34" charset="0"/>
              </a:rPr>
              <a:t>музицировании</a:t>
            </a:r>
            <a:r>
              <a:rPr lang="ru-RU" sz="7200" dirty="0">
                <a:latin typeface="Century Gothic" panose="020B0502020202020204" pitchFamily="34" charset="0"/>
              </a:rPr>
              <a:t>. Создавать условия для посещения кружков, студий. </a:t>
            </a:r>
          </a:p>
          <a:p>
            <a:pPr>
              <a:buNone/>
            </a:pPr>
            <a:endParaRPr lang="ru-RU" sz="7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</TotalTime>
  <Words>1059</Words>
  <Application>Microsoft Office PowerPoint</Application>
  <PresentationFormat>Широкоэкранный</PresentationFormat>
  <Paragraphs>150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 Непрерывная образовательная деятельность                   Старшая группа  (5-6 лет)  </vt:lpstr>
      <vt:lpstr>Задачи музыкального развития детей : </vt:lpstr>
      <vt:lpstr>Расписание непрерывной образовательной деятельности на 2017-2018 учебный год   </vt:lpstr>
      <vt:lpstr>             Культурно – досуговая деятельность задачи: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31</cp:revision>
  <dcterms:created xsi:type="dcterms:W3CDTF">2016-09-27T14:34:56Z</dcterms:created>
  <dcterms:modified xsi:type="dcterms:W3CDTF">2017-09-04T17:48:46Z</dcterms:modified>
</cp:coreProperties>
</file>