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  <p:sldId id="257" r:id="rId3"/>
    <p:sldId id="258" r:id="rId4"/>
    <p:sldId id="259" r:id="rId5"/>
    <p:sldId id="272" r:id="rId6"/>
    <p:sldId id="265" r:id="rId7"/>
    <p:sldId id="270" r:id="rId8"/>
    <p:sldId id="269" r:id="rId9"/>
    <p:sldId id="273" r:id="rId10"/>
    <p:sldId id="268" r:id="rId11"/>
    <p:sldId id="274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4470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00690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8187106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613619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0003627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046697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491636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3011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078814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79452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362007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47371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764822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556465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368761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84556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EDD87-B7C6-4EDC-8522-1925EA90871A}" type="datetimeFigureOut">
              <a:rPr lang="ru-RU" smtClean="0"/>
              <a:pPr/>
              <a:t>04.09.2017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C0DB456-E8A9-4283-A5C0-87B9F177E5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08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slow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8143" y="737315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Comic Sans MS" panose="030F0702030302020204" pitchFamily="66" charset="0"/>
              </a:rPr>
              <a:t>Презентация к рабочей программе</a:t>
            </a:r>
            <a:br>
              <a:rPr lang="ru-RU" b="1" dirty="0" smtClean="0">
                <a:latin typeface="Comic Sans MS" panose="030F0702030302020204" pitchFamily="66" charset="0"/>
              </a:rPr>
            </a:br>
            <a:endParaRPr lang="ru-RU" b="1" dirty="0">
              <a:latin typeface="Comic Sans MS" panose="030F0702030302020204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07771" y="2452506"/>
            <a:ext cx="9144000" cy="2270728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latin typeface="Comic Sans MS" panose="030F0702030302020204" pitchFamily="66" charset="0"/>
              </a:rPr>
              <a:t>Музыкального руководителя ГБДОУ №8  </a:t>
            </a:r>
          </a:p>
          <a:p>
            <a:r>
              <a:rPr lang="ru-RU" sz="2800" dirty="0" smtClean="0">
                <a:latin typeface="Comic Sans MS" panose="030F0702030302020204" pitchFamily="66" charset="0"/>
              </a:rPr>
              <a:t>Кировского района Санкт-Петербурга</a:t>
            </a:r>
          </a:p>
          <a:p>
            <a:endParaRPr lang="ru-RU" dirty="0">
              <a:latin typeface="Comic Sans MS" panose="030F0702030302020204" pitchFamily="66" charset="0"/>
            </a:endParaRPr>
          </a:p>
          <a:p>
            <a:pPr algn="r"/>
            <a:r>
              <a:rPr lang="ru-RU" sz="1800" dirty="0" smtClean="0">
                <a:latin typeface="Comic Sans MS" panose="030F0702030302020204" pitchFamily="66" charset="0"/>
              </a:rPr>
              <a:t>Музыкальный руководитель:</a:t>
            </a:r>
          </a:p>
          <a:p>
            <a:pPr algn="r"/>
            <a:r>
              <a:rPr lang="ru-RU" sz="1800" dirty="0" smtClean="0">
                <a:latin typeface="Comic Sans MS" panose="030F0702030302020204" pitchFamily="66" charset="0"/>
              </a:rPr>
              <a:t> Акатьева Елена Владимировна</a:t>
            </a:r>
            <a:endParaRPr lang="ru-RU" sz="1800" dirty="0">
              <a:latin typeface="Comic Sans MS" panose="030F0702030302020204" pitchFamily="66" charset="0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155371" y="5466453"/>
            <a:ext cx="90525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Группа: </a:t>
            </a:r>
            <a:r>
              <a:rPr lang="ru-RU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Средняя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группа (4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 лет)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039978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71302" y="179973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/>
              <a:t>Учебный план</a:t>
            </a:r>
            <a:br>
              <a:rPr lang="ru-RU" sz="1800" b="1" dirty="0" smtClean="0"/>
            </a:br>
            <a:r>
              <a:rPr lang="ru-RU" sz="1800" b="1" dirty="0" smtClean="0"/>
              <a:t> непрерывной образовательной деятельности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на </a:t>
            </a:r>
            <a:r>
              <a:rPr lang="ru-RU" sz="1800" b="1" dirty="0" smtClean="0"/>
              <a:t>2017-2018 </a:t>
            </a:r>
            <a:r>
              <a:rPr lang="ru-RU" sz="1800" b="1" dirty="0" smtClean="0"/>
              <a:t>учебный год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9710209"/>
              </p:ext>
            </p:extLst>
          </p:nvPr>
        </p:nvGraphicFramePr>
        <p:xfrm>
          <a:off x="640081" y="1632857"/>
          <a:ext cx="7760517" cy="2142518"/>
        </p:xfrm>
        <a:graphic>
          <a:graphicData uri="http://schemas.openxmlformats.org/drawingml/2006/table">
            <a:tbl>
              <a:tblPr/>
              <a:tblGrid>
                <a:gridCol w="1525994"/>
                <a:gridCol w="1721406"/>
                <a:gridCol w="1504102"/>
                <a:gridCol w="1504102"/>
                <a:gridCol w="1504913"/>
              </a:tblGrid>
              <a:tr h="10450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Возраст детей, группа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Продолжительность одной формы НОД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Максимально допустимый объем образовательной нагрузки (в день) </a:t>
                      </a:r>
                      <a:r>
                        <a:rPr lang="ru-RU" sz="1200" u="sng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первую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половину дня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Максимально допустимый объем образовательной нагрузки (в день) </a:t>
                      </a:r>
                      <a:r>
                        <a:rPr lang="ru-RU" sz="1200" u="sng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 вторую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половину дня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Перерывы между формами НОД, занятиями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06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4 - 5 г.,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группа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«Колобок»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мин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более 40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менее 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мин.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988216"/>
              </p:ext>
            </p:extLst>
          </p:nvPr>
        </p:nvGraphicFramePr>
        <p:xfrm>
          <a:off x="5016138" y="5225143"/>
          <a:ext cx="6910251" cy="1284514"/>
        </p:xfrm>
        <a:graphic>
          <a:graphicData uri="http://schemas.openxmlformats.org/drawingml/2006/table">
            <a:tbl>
              <a:tblPr/>
              <a:tblGrid>
                <a:gridCol w="1855515"/>
                <a:gridCol w="2511963"/>
                <a:gridCol w="1092083"/>
                <a:gridCol w="1450690"/>
              </a:tblGrid>
              <a:tr h="7707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Образовательные области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Художественно-эстетическое развитие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Общее количество форм НОД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</a:rPr>
                        <a:t>в неделю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Общая </a:t>
                      </a:r>
                      <a:r>
                        <a:rPr lang="ru-RU" sz="1400" b="1" dirty="0" err="1">
                          <a:latin typeface="Times New Roman"/>
                          <a:ea typeface="Times New Roman"/>
                        </a:rPr>
                        <a:t>образова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</a:rPr>
                        <a:t>тельная нагрузка 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</a:rPr>
                        <a:t>в неделю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0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Количество НОД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 в неделю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</a:rPr>
                        <a:t>музыкальное развитие</a:t>
                      </a:r>
                      <a:endParaRPr lang="ru-RU" sz="14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      2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</a:rPr>
                        <a:t>40 </a:t>
                      </a: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мин</a:t>
                      </a:r>
                      <a:endParaRPr lang="ru-RU" sz="14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03120" y="4186293"/>
            <a:ext cx="82034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Примечание: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середине непрерывной образовательной деятельности статического характера проводятся физкультурные минутки.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356065">
            <a:off x="404946" y="731520"/>
            <a:ext cx="8059783" cy="361215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9600" i="1" dirty="0" smtClean="0">
                <a:solidFill>
                  <a:srgbClr val="CC3300"/>
                </a:solidFill>
                <a:latin typeface="Arial Black" pitchFamily="34" charset="0"/>
              </a:rPr>
              <a:t>Спасибо за внимание !</a:t>
            </a:r>
            <a:endParaRPr lang="ru-RU" sz="9600" i="1" dirty="0">
              <a:solidFill>
                <a:srgbClr val="CC3300"/>
              </a:solidFill>
              <a:latin typeface="Arial Black" pitchFamily="34" charset="0"/>
            </a:endParaRPr>
          </a:p>
        </p:txBody>
      </p:sp>
      <p:pic>
        <p:nvPicPr>
          <p:cNvPr id="1028" name="Picture 4" descr="http://avdonina-t-a.a2b2.ru/storage/images/person/142222/info_photo/9177_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32821">
            <a:off x="8117419" y="263781"/>
            <a:ext cx="4098167" cy="2082242"/>
          </a:xfrm>
          <a:prstGeom prst="rect">
            <a:avLst/>
          </a:prstGeom>
          <a:noFill/>
        </p:spPr>
      </p:pic>
      <p:pic>
        <p:nvPicPr>
          <p:cNvPr id="1030" name="Picture 6" descr="http://qiqru.org/media/npict/1010/original/80_colorful_vector_art_music_wallpapers_765814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2674" y="3866606"/>
            <a:ext cx="7456560" cy="299139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Разработка </a:t>
            </a:r>
            <a:r>
              <a:rPr lang="ru-RU" b="1" dirty="0"/>
              <a:t>программы осуществлена в соответствии с:</a:t>
            </a:r>
            <a:r>
              <a:rPr lang="ru-RU" dirty="0"/>
              <a:t> </a:t>
            </a:r>
            <a:br>
              <a:rPr lang="ru-RU" dirty="0"/>
            </a:br>
            <a:r>
              <a:rPr lang="ru-RU" b="1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043448"/>
            <a:ext cx="8915400" cy="377762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Федеральный закон от 29.12.2012 № 273-ФЗ «Об образовании в РФ».</a:t>
            </a:r>
          </a:p>
          <a:p>
            <a:pPr lvl="0"/>
            <a:r>
              <a:rPr lang="ru-RU" dirty="0" smtClean="0"/>
              <a:t>Приказ Министерства образования и науки РФ от 17 октября 2013 г. № 1155 «Об утверждении федерального государственного образовательного стандарта дошкольного образования» (зарегистрировано в Минюсте РФ 14 ноября 2013 г., № 30384).</a:t>
            </a:r>
          </a:p>
          <a:p>
            <a:pPr lvl="0"/>
            <a:r>
              <a:rPr lang="ru-RU" dirty="0" smtClean="0"/>
              <a:t>Приказ Министерства образования и науки РФ от 30 августа 2013 г. № 1014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образования».</a:t>
            </a:r>
          </a:p>
          <a:p>
            <a:pPr lvl="0"/>
            <a:r>
              <a:rPr lang="ru-RU" dirty="0" smtClean="0"/>
              <a:t>Постановление Главного государственного санитарного врача Российской Федерации от 15 мая 2013 г. № 26 «Об утверждении </a:t>
            </a:r>
            <a:r>
              <a:rPr lang="ru-RU" dirty="0" err="1" smtClean="0"/>
              <a:t>СанПиН</a:t>
            </a:r>
            <a:r>
              <a:rPr lang="ru-RU" dirty="0" smtClean="0"/>
              <a:t> 2.4.1.3049-13 «Санитарно-эпидемиологические требования к устройству, содержанию и организации режима работы дошкольных образовательных организаций».</a:t>
            </a:r>
          </a:p>
          <a:p>
            <a:pPr lvl="0" fontAlgn="base"/>
            <a:r>
              <a:rPr lang="ru-RU" dirty="0" smtClean="0"/>
              <a:t>Образовательной </a:t>
            </a:r>
            <a:r>
              <a:rPr lang="ru-RU" dirty="0"/>
              <a:t>программой дошкольного образования ГБДОУ детского сада № 8 Кировского района Санкт-Петербурга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7137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5660" y="315017"/>
            <a:ext cx="8911687" cy="128089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 </a:t>
            </a:r>
            <a:r>
              <a:rPr lang="ru-RU" sz="2000" b="1" dirty="0" smtClean="0"/>
              <a:t>Цель</a:t>
            </a:r>
            <a:r>
              <a:rPr lang="ru-RU" sz="2000" dirty="0" smtClean="0"/>
              <a:t>  музыкального воспитания в детском саду – эстетическое воспитание и развитие ребенка,  умеющего эмоционально воспринимать содержание музыкального произведения, проникаться его настроением, мыслями, чувствами.</a:t>
            </a:r>
            <a:br>
              <a:rPr lang="ru-RU" sz="2000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> </a:t>
            </a:r>
            <a:r>
              <a:rPr lang="ru-RU" sz="2400" i="1" dirty="0"/>
              <a:t/>
            </a:r>
            <a:br>
              <a:rPr lang="ru-RU" sz="2400" i="1" dirty="0"/>
            </a:br>
            <a:endParaRPr lang="ru-RU" sz="24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28596" y="2094963"/>
            <a:ext cx="8915400" cy="3777622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b="1" dirty="0" smtClean="0"/>
              <a:t>Задачи</a:t>
            </a:r>
            <a:r>
              <a:rPr lang="ru-RU" dirty="0"/>
              <a:t>: </a:t>
            </a:r>
            <a:endParaRPr lang="ru-RU" dirty="0" smtClean="0"/>
          </a:p>
          <a:p>
            <a:pPr lvl="0"/>
            <a:r>
              <a:rPr lang="ru-RU" dirty="0" smtClean="0"/>
              <a:t>Приобщение к музыкальному искусству; развитие предпосылок  </a:t>
            </a:r>
            <a:r>
              <a:rPr lang="ru-RU" dirty="0" err="1" smtClean="0"/>
              <a:t>ценностно</a:t>
            </a:r>
            <a:r>
              <a:rPr lang="ru-RU" dirty="0" smtClean="0"/>
              <a:t>- смыслового восприятия и понимания музыкального искусства; </a:t>
            </a:r>
          </a:p>
          <a:p>
            <a:pPr lvl="0"/>
            <a:r>
              <a:rPr lang="ru-RU" dirty="0" smtClean="0"/>
              <a:t>Формирование основ музыкальной культуры; ознакомление с элементарными музыкальными понятиями и жанрами; воспитание эмоциональной отзывчивости при восприятии музыкальных произведений. </a:t>
            </a:r>
          </a:p>
          <a:p>
            <a:pPr lvl="0"/>
            <a:r>
              <a:rPr lang="ru-RU" dirty="0" smtClean="0"/>
              <a:t>Развитие музыкальных способностей: музыкального слуха, чувства ритма, музыкальной памяти, формировании песенного и музыкального вкуса. </a:t>
            </a:r>
          </a:p>
          <a:p>
            <a:pPr lvl="0"/>
            <a:r>
              <a:rPr lang="ru-RU" dirty="0" smtClean="0"/>
              <a:t>Воспитание интереса к музыкально- художественной деятельности, совершенствование умений в этом виде деятельности. </a:t>
            </a:r>
          </a:p>
          <a:p>
            <a:r>
              <a:rPr lang="ru-RU" dirty="0" smtClean="0"/>
              <a:t>Развитие детского музыкального творчества, реализация самостоятельной творческой деятельности детей; удовлетворение потребности в самовыражении.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2709706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Методы </a:t>
            </a:r>
            <a:r>
              <a:rPr lang="ru-RU" b="1" i="1" dirty="0"/>
              <a:t>и формы организации деятельности с детьми</a:t>
            </a:r>
            <a:r>
              <a:rPr lang="ru-RU" i="1" dirty="0"/>
              <a:t/>
            </a:r>
            <a:br>
              <a:rPr lang="ru-RU" i="1" dirty="0"/>
            </a:b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ru-RU" dirty="0" smtClean="0"/>
              <a:t>Наглядные </a:t>
            </a:r>
            <a:r>
              <a:rPr lang="ru-RU" dirty="0"/>
              <a:t>(наблюдение; рассматривание предмета (обследование); образец (показ способов действий); </a:t>
            </a:r>
          </a:p>
          <a:p>
            <a:pPr lvl="0" fontAlgn="base"/>
            <a:r>
              <a:rPr lang="ru-RU" dirty="0"/>
              <a:t>Словесные 	(беседа,   пояснение,   напоминание,   совет,  художественное  слово, поощрение); </a:t>
            </a:r>
          </a:p>
          <a:p>
            <a:pPr lvl="0" fontAlgn="base"/>
            <a:r>
              <a:rPr lang="ru-RU" dirty="0"/>
              <a:t>Практические 	(упражнение, 	игровые 	методы, 	элементарный 	опыт, моделирование). </a:t>
            </a:r>
          </a:p>
          <a:p>
            <a:pPr lvl="0" fontAlgn="base"/>
            <a:r>
              <a:rPr lang="ru-RU" dirty="0" smtClean="0"/>
              <a:t>Словесно-слуховой </a:t>
            </a:r>
            <a:r>
              <a:rPr lang="ru-RU" dirty="0"/>
              <a:t>(пение)- слуховой (слушание музыки) </a:t>
            </a:r>
          </a:p>
          <a:p>
            <a:pPr lvl="0" fontAlgn="base"/>
            <a:r>
              <a:rPr lang="ru-RU" dirty="0"/>
              <a:t>Игровой (музыкальные игры) </a:t>
            </a:r>
          </a:p>
          <a:p>
            <a:pPr lvl="0" fontAlgn="base"/>
            <a:r>
              <a:rPr lang="ru-RU" dirty="0"/>
              <a:t>Практический (разучивание песен, танцев, воспроизведение мелодий)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2959515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92187" y="10945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Целевые ориентиры освоения программы</a:t>
            </a:r>
            <a:r>
              <a:rPr lang="ru-RU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14383" y="1291835"/>
            <a:ext cx="10090229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solidFill>
                  <a:srgbClr val="C00000"/>
                </a:solidFill>
              </a:rPr>
              <a:t>Развитие музыкально-художественной деятельности: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</a:rPr>
              <a:t>Внимательно </a:t>
            </a:r>
            <a:r>
              <a:rPr lang="ru-RU" b="1" dirty="0">
                <a:solidFill>
                  <a:srgbClr val="C00000"/>
                </a:solidFill>
              </a:rPr>
              <a:t>слушать музыкальное произведение, чувствовать его характер; выражать свои чувства словами, рисунком, </a:t>
            </a:r>
            <a:r>
              <a:rPr lang="ru-RU" b="1" dirty="0" smtClean="0">
                <a:solidFill>
                  <a:srgbClr val="C00000"/>
                </a:solidFill>
              </a:rPr>
              <a:t>движением.</a:t>
            </a:r>
            <a:endParaRPr lang="ru-RU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</a:rPr>
              <a:t>Узнавать </a:t>
            </a:r>
            <a:r>
              <a:rPr lang="ru-RU" b="1" dirty="0">
                <a:solidFill>
                  <a:srgbClr val="C00000"/>
                </a:solidFill>
              </a:rPr>
              <a:t>песни по </a:t>
            </a:r>
            <a:r>
              <a:rPr lang="ru-RU" b="1" dirty="0" smtClean="0">
                <a:solidFill>
                  <a:srgbClr val="C00000"/>
                </a:solidFill>
              </a:rPr>
              <a:t>мелодии.</a:t>
            </a:r>
            <a:endParaRPr lang="ru-RU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</a:rPr>
              <a:t>Различать </a:t>
            </a:r>
            <a:r>
              <a:rPr lang="ru-RU" b="1" dirty="0">
                <a:solidFill>
                  <a:srgbClr val="C00000"/>
                </a:solidFill>
              </a:rPr>
              <a:t>звуки по высоте (в пределах сексты - септимы</a:t>
            </a:r>
            <a:r>
              <a:rPr lang="ru-RU" b="1" dirty="0" smtClean="0">
                <a:solidFill>
                  <a:srgbClr val="C00000"/>
                </a:solidFill>
              </a:rPr>
              <a:t>).</a:t>
            </a:r>
            <a:endParaRPr lang="ru-RU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</a:rPr>
              <a:t>Петь </a:t>
            </a:r>
            <a:r>
              <a:rPr lang="ru-RU" b="1" dirty="0">
                <a:solidFill>
                  <a:srgbClr val="C00000"/>
                </a:solidFill>
              </a:rPr>
              <a:t>протяжно, четко произносить слова; вместе начинать и заканчивать </a:t>
            </a:r>
            <a:r>
              <a:rPr lang="ru-RU" b="1" dirty="0" smtClean="0">
                <a:solidFill>
                  <a:srgbClr val="C00000"/>
                </a:solidFill>
              </a:rPr>
              <a:t>пение.</a:t>
            </a:r>
            <a:endParaRPr lang="ru-RU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</a:rPr>
              <a:t>Выполнять </a:t>
            </a:r>
            <a:r>
              <a:rPr lang="ru-RU" b="1" dirty="0">
                <a:solidFill>
                  <a:srgbClr val="C00000"/>
                </a:solidFill>
              </a:rPr>
              <a:t>движения, отвечающие характеру музыки, самостоятельно меняя их в соответ­ствии с двухчастной формой музыкального произведения; танцевальные движения: пружинка, подскоки, движение парами по кругу, кружение по одному и в парах;  движения с предметами (с куклами, игрушками, ленточками</a:t>
            </a:r>
            <a:r>
              <a:rPr lang="ru-RU" b="1" dirty="0" smtClean="0">
                <a:solidFill>
                  <a:srgbClr val="C00000"/>
                </a:solidFill>
              </a:rPr>
              <a:t>).</a:t>
            </a:r>
            <a:endParaRPr lang="ru-RU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</a:rPr>
              <a:t>Инсценировать </a:t>
            </a:r>
            <a:r>
              <a:rPr lang="ru-RU" b="1" dirty="0">
                <a:solidFill>
                  <a:srgbClr val="C00000"/>
                </a:solidFill>
              </a:rPr>
              <a:t>(совместно с воспитателем) песни, хороводы. </a:t>
            </a:r>
          </a:p>
          <a:p>
            <a:pPr marL="285750" lvl="0" indent="-285750" fontAlgn="base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C00000"/>
                </a:solidFill>
              </a:rPr>
              <a:t>Играть на металлофоне простейшие мелодии на одном звуке. </a:t>
            </a:r>
          </a:p>
          <a:p>
            <a:r>
              <a:rPr lang="ru-RU" b="1" u="sng" dirty="0">
                <a:solidFill>
                  <a:srgbClr val="C00000"/>
                </a:solidFill>
              </a:rPr>
              <a:t>Приобщение к музыкальному искусству: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C00000"/>
                </a:solidFill>
              </a:rPr>
              <a:t>- определяет общее настроение и жанр музыкального произведения (песня, танец, марш), слышит отдельные средства музыкальной выразительности (темп, динамику, тембр);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C00000"/>
                </a:solidFill>
              </a:rPr>
              <a:t>- может переносить накопленный на занятиях музыкальный опыт в самостоятельную деятельность, делать попытки творческих импровизаций на инструментах, в движении и пении.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28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4352" y="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Непрерывная образовательная деятельность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sz="2700" b="1" dirty="0"/>
              <a:t>Средняя группа  (4-5 лет)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9466378"/>
              </p:ext>
            </p:extLst>
          </p:nvPr>
        </p:nvGraphicFramePr>
        <p:xfrm>
          <a:off x="978794" y="1545464"/>
          <a:ext cx="10702344" cy="53125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51172"/>
                <a:gridCol w="5351172"/>
              </a:tblGrid>
              <a:tr h="521110"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180"/>
                        </a:spcAft>
                      </a:pPr>
                      <a:r>
                        <a:rPr lang="ru-RU" sz="1400" dirty="0">
                          <a:effectLst/>
                        </a:rPr>
                        <a:t> </a:t>
                      </a:r>
                    </a:p>
                    <a:p>
                      <a:pPr marL="3702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Направление развития детей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4" marR="52932" marT="9537" marB="0"/>
                </a:tc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</a:t>
                      </a:r>
                    </a:p>
                    <a:p>
                      <a:pPr marL="598805" marR="433070" indent="-5334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Содержание направления развития детей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4" marR="52932" marT="9537" marB="0"/>
                </a:tc>
              </a:tr>
              <a:tr h="501558"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115"/>
                        </a:spcAft>
                      </a:pPr>
                      <a:r>
                        <a:rPr lang="ru-RU" sz="1400" dirty="0">
                          <a:effectLst/>
                        </a:rPr>
                        <a:t> </a:t>
                      </a:r>
                    </a:p>
                    <a:p>
                      <a:pPr marL="4845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Слушание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4" marR="52932" marT="9537" marB="0"/>
                </a:tc>
                <a:tc>
                  <a:txBody>
                    <a:bodyPr/>
                    <a:lstStyle/>
                    <a:p>
                      <a:pPr marL="65405" marR="2349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Произведения русских и зарубежных композиторов-классиков, русские народные мелодии и песни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4" marR="52932" marT="9537" marB="0"/>
                </a:tc>
              </a:tr>
              <a:tr h="819629">
                <a:tc>
                  <a:txBody>
                    <a:bodyPr/>
                    <a:lstStyle/>
                    <a:p>
                      <a:pPr marL="4845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Пение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4" marR="52932" marT="9537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Упражнения на развитие слуха и голоса, песни, песни из детских мультфильмов советских композиторов-песенников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4" marR="52932" marT="9537" marB="0"/>
                </a:tc>
              </a:tr>
              <a:tr h="337911">
                <a:tc>
                  <a:txBody>
                    <a:bodyPr/>
                    <a:lstStyle/>
                    <a:p>
                      <a:pPr marL="4845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Песенное творчество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4" marR="52932" marT="9537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Творчество на музыку советских композиторов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4" marR="52932" marT="9537" marB="0"/>
                </a:tc>
              </a:tr>
              <a:tr h="337911"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4" marR="52932" marT="9537" marB="0"/>
                </a:tc>
                <a:tc>
                  <a:txBody>
                    <a:bodyPr/>
                    <a:lstStyle/>
                    <a:p>
                      <a:pPr marL="65405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композиторов и русские народные мелодии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4" marR="52932" marT="9537" marB="0"/>
                </a:tc>
              </a:tr>
              <a:tr h="1473229">
                <a:tc>
                  <a:txBody>
                    <a:bodyPr/>
                    <a:lstStyle/>
                    <a:p>
                      <a:pPr marL="647700" marR="98425" indent="-2286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Музыкально-ритмические движения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4" marR="52932" marT="9537" marB="0"/>
                </a:tc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Игровые упражнения, хороводы и пляски, игры, характерные танцы  на музыку советских композиторов и русские народные мелодии, музыкальные игры, игры с пением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4" marR="52932" marT="9537" marB="0"/>
                </a:tc>
              </a:tr>
              <a:tr h="501558">
                <a:tc>
                  <a:txBody>
                    <a:bodyPr/>
                    <a:lstStyle/>
                    <a:p>
                      <a:pPr marL="533400" marR="622935" indent="-1143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Развитие танцевально-игрового творчества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4" marR="52932" marT="9537" marB="0"/>
                </a:tc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Развитие творчества на мелодии советских детских композиторов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4" marR="52932" marT="9537" marB="0"/>
                </a:tc>
              </a:tr>
              <a:tr h="819629">
                <a:tc>
                  <a:txBody>
                    <a:bodyPr/>
                    <a:lstStyle/>
                    <a:p>
                      <a:pPr marL="571500" marR="622935" indent="-76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Игр на детских музыкальных инструментах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4" marR="52932" marT="9537" marB="0"/>
                </a:tc>
                <a:tc>
                  <a:txBody>
                    <a:bodyPr/>
                    <a:lstStyle/>
                    <a:p>
                      <a:pPr marL="440690" marR="62293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Русские народные мелодии, </a:t>
                      </a:r>
                      <a:r>
                        <a:rPr lang="ru-RU" sz="1400" dirty="0" err="1">
                          <a:effectLst/>
                        </a:rPr>
                        <a:t>попевки</a:t>
                      </a:r>
                      <a:r>
                        <a:rPr lang="ru-RU" sz="1400" dirty="0">
                          <a:effectLst/>
                        </a:rPr>
                        <a:t>,  ритмические игры  (интернет ресурсы) , ритмические карточки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84" marR="52932" marT="9537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3962415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607" y="141668"/>
            <a:ext cx="8911687" cy="1280890"/>
          </a:xfrm>
        </p:spPr>
        <p:txBody>
          <a:bodyPr>
            <a:normAutofit/>
          </a:bodyPr>
          <a:lstStyle/>
          <a:p>
            <a:r>
              <a:rPr lang="ru-RU" sz="2000" b="1" i="1" u="sng" dirty="0" smtClean="0">
                <a:solidFill>
                  <a:srgbClr val="002060"/>
                </a:solidFill>
              </a:rPr>
              <a:t>Задачи музыкального развития детей :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05344" y="562928"/>
            <a:ext cx="8915400" cy="3777622"/>
          </a:xfrm>
        </p:spPr>
        <p:txBody>
          <a:bodyPr>
            <a:normAutofit fontScale="25000" lnSpcReduction="20000"/>
          </a:bodyPr>
          <a:lstStyle/>
          <a:p>
            <a:pPr lvl="0" fontAlgn="base"/>
            <a:r>
              <a:rPr lang="ru-RU" sz="4800" b="1" dirty="0">
                <a:solidFill>
                  <a:srgbClr val="002060"/>
                </a:solidFill>
              </a:rPr>
              <a:t>Продолжать развивать у детей интерес к музыке, желание её слушать, вызывать эмоциональную отзывчивость при восприятии музыкальных произведений.</a:t>
            </a:r>
          </a:p>
          <a:p>
            <a:pPr lvl="0" fontAlgn="base"/>
            <a:r>
              <a:rPr lang="ru-RU" sz="4800" b="1" dirty="0">
                <a:solidFill>
                  <a:srgbClr val="002060"/>
                </a:solidFill>
              </a:rPr>
              <a:t>Обогащать  музыкальные впечатления, способствовать дальнейшему развитию основ музыкально культуры.</a:t>
            </a:r>
          </a:p>
          <a:p>
            <a:pPr marL="0" indent="0">
              <a:buNone/>
            </a:pPr>
            <a:r>
              <a:rPr lang="ru-RU" sz="4800" b="1" u="sng" dirty="0">
                <a:solidFill>
                  <a:srgbClr val="002060"/>
                </a:solidFill>
              </a:rPr>
              <a:t>Слушание: </a:t>
            </a:r>
          </a:p>
          <a:p>
            <a:pPr lvl="0" fontAlgn="base"/>
            <a:r>
              <a:rPr lang="ru-RU" sz="4800" b="1" dirty="0">
                <a:solidFill>
                  <a:srgbClr val="002060"/>
                </a:solidFill>
              </a:rPr>
              <a:t>Формировать навыки культуры слушания музыки (не отвлекаться, дослушивать   до конца). </a:t>
            </a:r>
          </a:p>
          <a:p>
            <a:pPr lvl="0" fontAlgn="base"/>
            <a:r>
              <a:rPr lang="ru-RU" sz="4800" b="1" dirty="0">
                <a:solidFill>
                  <a:srgbClr val="002060"/>
                </a:solidFill>
              </a:rPr>
              <a:t>Учить чувствовать характер музыки, узнавать знакомые произведения, высказывать свои впечатления. </a:t>
            </a:r>
          </a:p>
          <a:p>
            <a:pPr lvl="0" fontAlgn="base"/>
            <a:r>
              <a:rPr lang="ru-RU" sz="4800" b="1" dirty="0">
                <a:solidFill>
                  <a:srgbClr val="002060"/>
                </a:solidFill>
              </a:rPr>
              <a:t>Учить замечать выразительные средства музыкального произведения (тихо, громко  в пределах сексты, септимы)</a:t>
            </a:r>
          </a:p>
          <a:p>
            <a:pPr marL="0" indent="0">
              <a:buNone/>
            </a:pPr>
            <a:r>
              <a:rPr lang="ru-RU" sz="4800" b="1" u="sng" dirty="0">
                <a:solidFill>
                  <a:srgbClr val="002060"/>
                </a:solidFill>
              </a:rPr>
              <a:t>Пение: </a:t>
            </a:r>
          </a:p>
          <a:p>
            <a:pPr lvl="0" fontAlgn="base"/>
            <a:r>
              <a:rPr lang="ru-RU" sz="4800" b="1" dirty="0" smtClean="0">
                <a:solidFill>
                  <a:srgbClr val="002060"/>
                </a:solidFill>
              </a:rPr>
              <a:t>Развивать </a:t>
            </a:r>
            <a:r>
              <a:rPr lang="ru-RU" sz="4800" b="1" dirty="0">
                <a:solidFill>
                  <a:srgbClr val="002060"/>
                </a:solidFill>
              </a:rPr>
              <a:t>умение брать дыхание между фразами. </a:t>
            </a:r>
          </a:p>
          <a:p>
            <a:pPr lvl="0" fontAlgn="base"/>
            <a:r>
              <a:rPr lang="ru-RU" sz="4800" b="1" dirty="0">
                <a:solidFill>
                  <a:srgbClr val="002060"/>
                </a:solidFill>
              </a:rPr>
              <a:t>Учить петь мелодию чисто, смягчать концы фраз, четко произносить слова, петь выразительно, передавая характер музыки. </a:t>
            </a:r>
          </a:p>
          <a:p>
            <a:pPr lvl="0" fontAlgn="base"/>
            <a:r>
              <a:rPr lang="ru-RU" sz="4800" b="1" dirty="0">
                <a:solidFill>
                  <a:srgbClr val="002060"/>
                </a:solidFill>
              </a:rPr>
              <a:t>Петь с сопровождением и без него.</a:t>
            </a:r>
          </a:p>
          <a:p>
            <a:pPr marL="0" indent="0">
              <a:buNone/>
            </a:pPr>
            <a:r>
              <a:rPr lang="ru-RU" sz="4800" b="1" u="sng" dirty="0" smtClean="0">
                <a:solidFill>
                  <a:srgbClr val="002060"/>
                </a:solidFill>
              </a:rPr>
              <a:t>Музыкально- </a:t>
            </a:r>
            <a:r>
              <a:rPr lang="ru-RU" sz="4800" b="1" u="sng" dirty="0">
                <a:solidFill>
                  <a:srgbClr val="002060"/>
                </a:solidFill>
              </a:rPr>
              <a:t>ритмические движения: </a:t>
            </a:r>
          </a:p>
          <a:p>
            <a:pPr lvl="0" fontAlgn="base"/>
            <a:r>
              <a:rPr lang="ru-RU" sz="4800" b="1" dirty="0">
                <a:solidFill>
                  <a:srgbClr val="002060"/>
                </a:solidFill>
              </a:rPr>
              <a:t>Ф</a:t>
            </a:r>
            <a:r>
              <a:rPr lang="ru-RU" sz="4800" b="1" dirty="0" smtClean="0">
                <a:solidFill>
                  <a:srgbClr val="002060"/>
                </a:solidFill>
              </a:rPr>
              <a:t>ормировать </a:t>
            </a:r>
            <a:r>
              <a:rPr lang="ru-RU" sz="4800" b="1" dirty="0">
                <a:solidFill>
                  <a:srgbClr val="002060"/>
                </a:solidFill>
              </a:rPr>
              <a:t>навык ритмичного движения в соответствии с характером музыки. </a:t>
            </a:r>
          </a:p>
          <a:p>
            <a:pPr lvl="0" fontAlgn="base"/>
            <a:r>
              <a:rPr lang="ru-RU" sz="4800" b="1" dirty="0" smtClean="0">
                <a:solidFill>
                  <a:srgbClr val="002060"/>
                </a:solidFill>
              </a:rPr>
              <a:t>Совершенствовать </a:t>
            </a:r>
            <a:r>
              <a:rPr lang="ru-RU" sz="4800" b="1" dirty="0">
                <a:solidFill>
                  <a:srgbClr val="002060"/>
                </a:solidFill>
              </a:rPr>
              <a:t>танцевальные движения: прямой галоп, пружинка, кружение по одному и в парах. </a:t>
            </a:r>
          </a:p>
          <a:p>
            <a:pPr lvl="0" fontAlgn="base"/>
            <a:r>
              <a:rPr lang="ru-RU" sz="4800" b="1" dirty="0">
                <a:solidFill>
                  <a:srgbClr val="002060"/>
                </a:solidFill>
              </a:rPr>
              <a:t>Учить двигаться в парах по кругу в танцах и хороводах, ставить ногу на носок и пятку, ритмично хлопать в ладоши, самостоятельно выполнять перестроения из круга врассыпную и обратно. </a:t>
            </a:r>
          </a:p>
          <a:p>
            <a:pPr lvl="0" fontAlgn="base"/>
            <a:r>
              <a:rPr lang="ru-RU" sz="4800" b="1" dirty="0">
                <a:solidFill>
                  <a:srgbClr val="002060"/>
                </a:solidFill>
              </a:rPr>
              <a:t>Продолжать совершенствовать навыки основных движений: ходьба - спокойная, таинственная, торжественная, бег: легкий, стремительный.</a:t>
            </a:r>
          </a:p>
          <a:p>
            <a:r>
              <a:rPr lang="ru-RU" sz="4800" b="1" dirty="0" smtClean="0">
                <a:solidFill>
                  <a:srgbClr val="002060"/>
                </a:solidFill>
              </a:rPr>
              <a:t>Способствовать </a:t>
            </a:r>
            <a:r>
              <a:rPr lang="ru-RU" sz="4800" b="1" dirty="0">
                <a:solidFill>
                  <a:srgbClr val="002060"/>
                </a:solidFill>
              </a:rPr>
              <a:t>развитию эмоционально- образного исполнения музыкально – игровых упражнений (кружатся листочки, падают снежинки) и сценок, используя мимику и пантомиму. </a:t>
            </a:r>
          </a:p>
          <a:p>
            <a:pPr lvl="0" fontAlgn="base"/>
            <a:r>
              <a:rPr lang="ru-RU" sz="4800" b="1" dirty="0">
                <a:solidFill>
                  <a:srgbClr val="002060"/>
                </a:solidFill>
              </a:rPr>
              <a:t>Обучать </a:t>
            </a:r>
            <a:r>
              <a:rPr lang="ru-RU" sz="4800" b="1" dirty="0" err="1">
                <a:solidFill>
                  <a:srgbClr val="002060"/>
                </a:solidFill>
              </a:rPr>
              <a:t>инсценированию</a:t>
            </a:r>
            <a:r>
              <a:rPr lang="ru-RU" sz="4800" b="1" dirty="0">
                <a:solidFill>
                  <a:srgbClr val="002060"/>
                </a:solidFill>
              </a:rPr>
              <a:t> песен и постановке небольших музыкальных спектаклей. </a:t>
            </a:r>
          </a:p>
          <a:p>
            <a:r>
              <a:rPr lang="ru-RU" sz="4800" b="1" dirty="0" smtClean="0">
                <a:solidFill>
                  <a:srgbClr val="002060"/>
                </a:solidFill>
              </a:rPr>
              <a:t>Игра </a:t>
            </a:r>
            <a:r>
              <a:rPr lang="ru-RU" sz="4800" b="1" dirty="0">
                <a:solidFill>
                  <a:srgbClr val="002060"/>
                </a:solidFill>
              </a:rPr>
              <a:t>на детских музыкальных </a:t>
            </a:r>
            <a:r>
              <a:rPr lang="ru-RU" sz="4800" b="1" dirty="0" smtClean="0">
                <a:solidFill>
                  <a:srgbClr val="002060"/>
                </a:solidFill>
              </a:rPr>
              <a:t>инструментах. </a:t>
            </a:r>
            <a:endParaRPr lang="ru-RU" sz="4800" b="1" dirty="0">
              <a:solidFill>
                <a:srgbClr val="002060"/>
              </a:solidFill>
            </a:endParaRPr>
          </a:p>
          <a:p>
            <a:pPr lvl="0" fontAlgn="base"/>
            <a:r>
              <a:rPr lang="ru-RU" sz="4800" b="1" dirty="0">
                <a:solidFill>
                  <a:srgbClr val="002060"/>
                </a:solidFill>
              </a:rPr>
              <a:t>Знакомить детей с музыкальными инструментами: дудочкой, металлофоном, колокольчиком, погремушкой, барабаном и их звучанием.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Расписание непрерывной образовательной деятельности</a:t>
            </a:r>
            <a:br>
              <a:rPr lang="ru-RU" sz="3100" b="1" dirty="0" smtClean="0"/>
            </a:br>
            <a:r>
              <a:rPr lang="ru-RU" sz="3100" b="1" dirty="0" smtClean="0"/>
              <a:t>на </a:t>
            </a:r>
            <a:r>
              <a:rPr lang="ru-RU" sz="3100" b="1" dirty="0" smtClean="0"/>
              <a:t>2017-2018 </a:t>
            </a:r>
            <a:r>
              <a:rPr lang="ru-RU" sz="3100" b="1" dirty="0" smtClean="0"/>
              <a:t>учебный год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1243117"/>
              </p:ext>
            </p:extLst>
          </p:nvPr>
        </p:nvGraphicFramePr>
        <p:xfrm>
          <a:off x="1429555" y="2228047"/>
          <a:ext cx="10075057" cy="41409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3918"/>
                <a:gridCol w="2135550"/>
                <a:gridCol w="3541839"/>
                <a:gridCol w="2403750"/>
              </a:tblGrid>
              <a:tr h="16127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День недели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Время проведения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Наименование вида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НОД (занятия)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Ответственные исполнитель:     муз. руководитель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понедельник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9.30 – 9.50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Музыкальное </a:t>
                      </a:r>
                      <a:r>
                        <a:rPr lang="ru-RU" sz="1800" dirty="0" smtClean="0">
                          <a:effectLst/>
                        </a:rPr>
                        <a:t>развитие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Акатьева Е.В.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вторник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16.30 – 16.50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Музыкальный досуг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Акатьева Е.В.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324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среда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9.30 – 9.50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Музыкальное </a:t>
                      </a:r>
                      <a:r>
                        <a:rPr lang="ru-RU" sz="1800" dirty="0" smtClean="0">
                          <a:effectLst/>
                        </a:rPr>
                        <a:t>развитие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Акатьева Е.В.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5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четверг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5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пятница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Культурно – </a:t>
            </a:r>
            <a:r>
              <a:rPr lang="ru-RU" b="1" dirty="0" err="1" smtClean="0">
                <a:solidFill>
                  <a:srgbClr val="7030A0"/>
                </a:solidFill>
              </a:rPr>
              <a:t>досуговая</a:t>
            </a:r>
            <a:r>
              <a:rPr lang="ru-RU" b="1" dirty="0" smtClean="0">
                <a:solidFill>
                  <a:srgbClr val="7030A0"/>
                </a:solidFill>
              </a:rPr>
              <a:t> деятельность</a:t>
            </a:r>
            <a:br>
              <a:rPr lang="ru-RU" b="1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98171" y="1692100"/>
            <a:ext cx="9806441" cy="46441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500" b="1" i="1" dirty="0" smtClean="0">
                <a:solidFill>
                  <a:srgbClr val="002060"/>
                </a:solidFill>
              </a:rPr>
              <a:t>Задачи:</a:t>
            </a:r>
          </a:p>
          <a:p>
            <a:r>
              <a:rPr lang="ru-RU" i="1" dirty="0" smtClean="0"/>
              <a:t>Поощрять  </a:t>
            </a:r>
            <a:r>
              <a:rPr lang="ru-RU" i="1" dirty="0"/>
              <a:t>желание  детей  в  свободное  время   заниматься  интересной самостоятельной деятельностью, слушать пение птиц, дождя, музыку, музицировать и так далее. </a:t>
            </a:r>
          </a:p>
          <a:p>
            <a:pPr marL="0" indent="0">
              <a:buNone/>
            </a:pPr>
            <a:r>
              <a:rPr lang="ru-RU" b="1" i="1" u="sng" dirty="0">
                <a:solidFill>
                  <a:srgbClr val="002060"/>
                </a:solidFill>
              </a:rPr>
              <a:t>Развлечения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endParaRPr lang="ru-RU" i="1" dirty="0">
              <a:solidFill>
                <a:srgbClr val="002060"/>
              </a:solidFill>
            </a:endParaRPr>
          </a:p>
          <a:p>
            <a:r>
              <a:rPr lang="ru-RU" i="1" dirty="0"/>
              <a:t>Создать условия для самостоятельной деятельности детей. Вовлекать детей в процесс подготовки разных видов развлечений, формировать желание участвовать в кукольном спектакле, музыкальных и литературных концертах и так далее.</a:t>
            </a:r>
          </a:p>
          <a:p>
            <a:pPr marL="0" indent="0">
              <a:buNone/>
            </a:pPr>
            <a:r>
              <a:rPr lang="ru-RU" b="1" i="1" u="sng" dirty="0">
                <a:solidFill>
                  <a:srgbClr val="002060"/>
                </a:solidFill>
              </a:rPr>
              <a:t>Праздники </a:t>
            </a:r>
            <a:endParaRPr lang="ru-RU" i="1" u="sng" dirty="0">
              <a:solidFill>
                <a:srgbClr val="002060"/>
              </a:solidFill>
            </a:endParaRPr>
          </a:p>
          <a:p>
            <a:r>
              <a:rPr lang="ru-RU" i="1" dirty="0"/>
              <a:t>Приобщать детей к праздничной культуре русского народа. Развивать желание принимать участие в праздниках. Организовывать утренники, посвященные Новому году, 8 марта, Дню защитника Отечества, праздникам народного календаря. </a:t>
            </a:r>
          </a:p>
          <a:p>
            <a:pPr marL="0" indent="0">
              <a:buNone/>
            </a:pPr>
            <a:r>
              <a:rPr lang="ru-RU" b="1" i="1" u="sng" dirty="0">
                <a:solidFill>
                  <a:srgbClr val="002060"/>
                </a:solidFill>
              </a:rPr>
              <a:t>Самостоятельная деятельность </a:t>
            </a:r>
            <a:endParaRPr lang="ru-RU" i="1" u="sng" dirty="0">
              <a:solidFill>
                <a:srgbClr val="002060"/>
              </a:solidFill>
            </a:endParaRPr>
          </a:p>
          <a:p>
            <a:r>
              <a:rPr lang="ru-RU" i="1" dirty="0"/>
              <a:t>Формировать творческие наклонности каждого ребенка. Развивать желание посещать студии эстетического воспитания и развития  (в детском саду или в центрах творчества). 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161</TotalTime>
  <Words>1010</Words>
  <Application>Microsoft Office PowerPoint</Application>
  <PresentationFormat>Широкоэкранный</PresentationFormat>
  <Paragraphs>146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Arial Black</vt:lpstr>
      <vt:lpstr>Calibri</vt:lpstr>
      <vt:lpstr>Century Gothic</vt:lpstr>
      <vt:lpstr>Comic Sans MS</vt:lpstr>
      <vt:lpstr>Times New Roman</vt:lpstr>
      <vt:lpstr>Wingdings 3</vt:lpstr>
      <vt:lpstr>Легкий дым</vt:lpstr>
      <vt:lpstr>Презентация к рабочей программе </vt:lpstr>
      <vt:lpstr>Разработка программы осуществлена в соответствии с:    </vt:lpstr>
      <vt:lpstr> Цель  музыкального воспитания в детском саду – эстетическое воспитание и развитие ребенка,  умеющего эмоционально воспринимать содержание музыкального произведения, проникаться его настроением, мыслями, чувствами.     </vt:lpstr>
      <vt:lpstr>Методы и формы организации деятельности с детьми </vt:lpstr>
      <vt:lpstr>Целевые ориентиры освоения программы:  </vt:lpstr>
      <vt:lpstr>Непрерывная образовательная деятельность Средняя группа  (4-5 лет) </vt:lpstr>
      <vt:lpstr>Задачи музыкального развития детей : </vt:lpstr>
      <vt:lpstr>Расписание непрерывной образовательной деятельности на 2017-2018 учебный год   </vt:lpstr>
      <vt:lpstr>Культурно – досуговая деятельность </vt:lpstr>
      <vt:lpstr>Учебный план  непрерывной образовательной деятельности на 2017-2018 учебный год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рабочей программе </dc:title>
  <dc:creator>Lenovo</dc:creator>
  <cp:lastModifiedBy>Lenovo</cp:lastModifiedBy>
  <cp:revision>29</cp:revision>
  <dcterms:created xsi:type="dcterms:W3CDTF">2016-09-27T14:34:56Z</dcterms:created>
  <dcterms:modified xsi:type="dcterms:W3CDTF">2017-09-04T17:47:18Z</dcterms:modified>
</cp:coreProperties>
</file>