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72" r:id="rId6"/>
    <p:sldId id="267" r:id="rId7"/>
    <p:sldId id="270" r:id="rId8"/>
    <p:sldId id="269" r:id="rId9"/>
    <p:sldId id="273" r:id="rId10"/>
    <p:sldId id="268" r:id="rId11"/>
    <p:sldId id="27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4470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00690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8187106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613619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0003627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046697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491636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301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07881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79452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36200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47371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76482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556465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36876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84556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0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8143" y="737315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anose="030F0702030302020204" pitchFamily="66" charset="0"/>
              </a:rPr>
              <a:t>Презентация к рабочей программе</a:t>
            </a:r>
            <a:br>
              <a:rPr lang="ru-RU" b="1" dirty="0" smtClean="0">
                <a:latin typeface="Comic Sans MS" panose="030F0702030302020204" pitchFamily="66" charset="0"/>
              </a:rPr>
            </a:br>
            <a:endParaRPr lang="ru-RU" b="1" dirty="0"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26712" y="2748720"/>
            <a:ext cx="9144000" cy="2270728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atin typeface="Comic Sans MS" panose="030F0702030302020204" pitchFamily="66" charset="0"/>
              </a:rPr>
              <a:t>Музыкального руководителя ГБДОУ №8  </a:t>
            </a:r>
          </a:p>
          <a:p>
            <a:r>
              <a:rPr lang="ru-RU" sz="2800" dirty="0" smtClean="0">
                <a:latin typeface="Comic Sans MS" panose="030F0702030302020204" pitchFamily="66" charset="0"/>
              </a:rPr>
              <a:t>Кировского района Санкт-Петербурга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Музыкальный руководитель:</a:t>
            </a: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 Акатьева Елена Владимировна</a:t>
            </a:r>
            <a:endParaRPr lang="ru-RU" sz="1800" dirty="0">
              <a:latin typeface="Comic Sans MS" panose="030F0702030302020204" pitchFamily="66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155371" y="5466453"/>
            <a:ext cx="90525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Группа: Подготовительная  группа  (6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 лет)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03997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1302" y="17997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>Учебный план</a:t>
            </a:r>
            <a:br>
              <a:rPr lang="ru-RU" sz="1800" b="1" dirty="0" smtClean="0"/>
            </a:br>
            <a:r>
              <a:rPr lang="ru-RU" sz="1800" b="1" dirty="0" smtClean="0"/>
              <a:t> непрерывной образовательной деятельности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на </a:t>
            </a:r>
            <a:r>
              <a:rPr lang="ru-RU" sz="1800" b="1" dirty="0" smtClean="0"/>
              <a:t>2017-2018 </a:t>
            </a:r>
            <a:r>
              <a:rPr lang="ru-RU" sz="18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5975113"/>
              </p:ext>
            </p:extLst>
          </p:nvPr>
        </p:nvGraphicFramePr>
        <p:xfrm>
          <a:off x="640081" y="1632857"/>
          <a:ext cx="7760517" cy="2833888"/>
        </p:xfrm>
        <a:graphic>
          <a:graphicData uri="http://schemas.openxmlformats.org/drawingml/2006/table">
            <a:tbl>
              <a:tblPr/>
              <a:tblGrid>
                <a:gridCol w="1525994"/>
                <a:gridCol w="1721406"/>
                <a:gridCol w="1504102"/>
                <a:gridCol w="1504102"/>
                <a:gridCol w="1504913"/>
              </a:tblGrid>
              <a:tr h="1867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 детей, группа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Продолжительность одной формы НОД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400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первую 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половину дня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400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 вторую 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половину дня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Перерывы между формами НОД, занятиями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 – 7 г.,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Подготовительная группа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Семицветик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мин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более 1ч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30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более 30мин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менее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10 мин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262580"/>
              </p:ext>
            </p:extLst>
          </p:nvPr>
        </p:nvGraphicFramePr>
        <p:xfrm>
          <a:off x="5016138" y="5225143"/>
          <a:ext cx="6910251" cy="1284514"/>
        </p:xfrm>
        <a:graphic>
          <a:graphicData uri="http://schemas.openxmlformats.org/drawingml/2006/table">
            <a:tbl>
              <a:tblPr/>
              <a:tblGrid>
                <a:gridCol w="1855515"/>
                <a:gridCol w="2511963"/>
                <a:gridCol w="1092083"/>
                <a:gridCol w="1450690"/>
              </a:tblGrid>
              <a:tr h="770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Образовательные области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Художественно-эстетическое развитие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Общее количество форм НОД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Общая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</a:rPr>
                        <a:t>образова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тельная нагрузка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Количество НОД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в неделю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музыкальное развитие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   2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60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мин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373576" y="4405234"/>
            <a:ext cx="8203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Примечание: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середине непрерывной образовательной деятельности статического характера проводятся физкультурные минутки.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356065">
            <a:off x="404946" y="731520"/>
            <a:ext cx="8059783" cy="361215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9600" i="1" dirty="0" smtClean="0">
                <a:solidFill>
                  <a:srgbClr val="CC3300"/>
                </a:solidFill>
                <a:latin typeface="Arial Black" pitchFamily="34" charset="0"/>
              </a:rPr>
              <a:t>Спасибо за внимание !</a:t>
            </a:r>
            <a:endParaRPr lang="ru-RU" sz="9600" i="1" dirty="0">
              <a:solidFill>
                <a:srgbClr val="CC3300"/>
              </a:solidFill>
              <a:latin typeface="Arial Black" pitchFamily="34" charset="0"/>
            </a:endParaRPr>
          </a:p>
        </p:txBody>
      </p:sp>
      <p:pic>
        <p:nvPicPr>
          <p:cNvPr id="1028" name="Picture 4" descr="http://avdonina-t-a.a2b2.ru/storage/images/person/142222/info_photo/9177_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32821">
            <a:off x="8117419" y="263781"/>
            <a:ext cx="4098167" cy="2082242"/>
          </a:xfrm>
          <a:prstGeom prst="rect">
            <a:avLst/>
          </a:prstGeom>
          <a:noFill/>
        </p:spPr>
      </p:pic>
      <p:pic>
        <p:nvPicPr>
          <p:cNvPr id="1030" name="Picture 6" descr="http://qiqru.org/media/npict/1010/original/80_colorful_vector_art_music_wallpapers_76581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2674" y="3866606"/>
            <a:ext cx="7456560" cy="299139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Разработка </a:t>
            </a:r>
            <a:r>
              <a:rPr lang="ru-RU" b="1" dirty="0"/>
              <a:t>программы осуществлена в соответствии с:</a:t>
            </a:r>
            <a:r>
              <a:rPr lang="ru-RU" dirty="0"/>
              <a:t> </a:t>
            </a:r>
            <a:br>
              <a:rPr lang="ru-RU" dirty="0"/>
            </a:b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043448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Федеральный закон от 29.12.2012 № 273-ФЗ «Об образовании в РФ».</a:t>
            </a:r>
          </a:p>
          <a:p>
            <a:pPr lvl="0"/>
            <a:r>
              <a:rPr lang="ru-RU" dirty="0" smtClean="0"/>
              <a:t>Приказ Министерства образования и науки РФ от 17 октября 2013 г. № 1155 «Об утверждении федерального государственного образовательного стандарта дошкольного образования» (зарегистрировано в Минюсте РФ 14 ноября 2013 г., № 30384).</a:t>
            </a:r>
          </a:p>
          <a:p>
            <a:pPr lvl="0"/>
            <a:r>
              <a:rPr lang="ru-RU" dirty="0" smtClean="0"/>
              <a:t>Приказ Министерства образования и науки РФ от 30 августа 2013 г. № 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образования».</a:t>
            </a:r>
          </a:p>
          <a:p>
            <a:pPr lvl="0"/>
            <a:r>
              <a:rPr lang="ru-RU" dirty="0" smtClean="0"/>
              <a:t>Постановление Главного государственного санитарного врача Российской Федерации от 15 мая 2013 г. № 26 «Об утверждении </a:t>
            </a:r>
            <a:r>
              <a:rPr lang="ru-RU" dirty="0" err="1" smtClean="0"/>
              <a:t>СанПиН</a:t>
            </a:r>
            <a:r>
              <a:rPr lang="ru-RU" dirty="0" smtClean="0"/>
              <a:t> 2.4.1.3049-13 «Санитарно-эпидемиологические требования к устройству, содержанию и организации режима работы дошкольных образовательных организаций».</a:t>
            </a:r>
          </a:p>
          <a:p>
            <a:pPr lvl="0" fontAlgn="base"/>
            <a:r>
              <a:rPr lang="ru-RU" dirty="0" smtClean="0"/>
              <a:t>Образовательной </a:t>
            </a:r>
            <a:r>
              <a:rPr lang="ru-RU" dirty="0"/>
              <a:t>программой дошкольного образования ГБДОУ детского сада № 8 Кировского района Санкт-Петербурга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1373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5660" y="315017"/>
            <a:ext cx="8911687" cy="128089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 </a:t>
            </a:r>
            <a:r>
              <a:rPr lang="ru-RU" sz="2000" b="1" dirty="0" smtClean="0"/>
              <a:t>Цель</a:t>
            </a:r>
            <a:r>
              <a:rPr lang="ru-RU" sz="2000" dirty="0" smtClean="0"/>
              <a:t>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</a:t>
            </a:r>
            <a:br>
              <a:rPr lang="ru-RU" sz="2000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 </a:t>
            </a:r>
            <a:r>
              <a:rPr lang="ru-RU" sz="2400" i="1" dirty="0"/>
              <a:t/>
            </a:r>
            <a:br>
              <a:rPr lang="ru-RU" sz="2400" i="1" dirty="0"/>
            </a:b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8596" y="2094963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b="1" dirty="0" smtClean="0"/>
              <a:t>Задачи</a:t>
            </a:r>
            <a:r>
              <a:rPr lang="ru-RU" dirty="0"/>
              <a:t>: </a:t>
            </a:r>
            <a:endParaRPr lang="ru-RU" dirty="0" smtClean="0"/>
          </a:p>
          <a:p>
            <a:pPr lvl="0"/>
            <a:r>
              <a:rPr lang="ru-RU" dirty="0" smtClean="0"/>
              <a:t>Приобщение к музыкальному искусству; развитие предпосылок  </a:t>
            </a:r>
            <a:r>
              <a:rPr lang="ru-RU" dirty="0" err="1" smtClean="0"/>
              <a:t>ценностно</a:t>
            </a:r>
            <a:r>
              <a:rPr lang="ru-RU" dirty="0" smtClean="0"/>
              <a:t>- смыслового восприятия и понимания музыкального искусства; </a:t>
            </a:r>
          </a:p>
          <a:p>
            <a:pPr lvl="0"/>
            <a:r>
              <a:rPr lang="ru-RU" dirty="0" smtClean="0"/>
              <a:t>Формирование основ музыкальной культуры; ознакомление с элементарными музыкальными понятиями и жанрами; воспитание эмоциональной отзывчивости при восприятии музыкальных произведений. </a:t>
            </a:r>
          </a:p>
          <a:p>
            <a:pPr lvl="0"/>
            <a:r>
              <a:rPr lang="ru-RU" dirty="0" smtClean="0"/>
              <a:t>Развитие музыкальных способностей: музыкального слуха, чувства ритма, музыкальной памяти, формировании песенного и музыкального вкуса. </a:t>
            </a:r>
          </a:p>
          <a:p>
            <a:pPr lvl="0"/>
            <a:r>
              <a:rPr lang="ru-RU" dirty="0" smtClean="0"/>
              <a:t>Воспитание интереса к музыкально- художественной деятельности, совершенствование умений в этом виде деятельности. </a:t>
            </a:r>
          </a:p>
          <a:p>
            <a:r>
              <a:rPr lang="ru-RU" dirty="0" smtClean="0"/>
              <a:t>Развитие детского музыкального творчества, реализация самостоятельной творческой деятельности детей; удовлетворение потребности в самовыражении.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2709706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Методы </a:t>
            </a:r>
            <a:r>
              <a:rPr lang="ru-RU" b="1" i="1" dirty="0"/>
              <a:t>и формы организации деятельности с детьми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ru-RU" dirty="0" smtClean="0"/>
              <a:t>Наглядные </a:t>
            </a:r>
            <a:r>
              <a:rPr lang="ru-RU" dirty="0"/>
              <a:t>(наблюдение; рассматривание предмета (обследование); образец (показ способов действий); </a:t>
            </a:r>
          </a:p>
          <a:p>
            <a:pPr lvl="0" fontAlgn="base"/>
            <a:r>
              <a:rPr lang="ru-RU" dirty="0"/>
              <a:t>Словесные 	(беседа,   пояснение,   напоминание,   совет,  художественное  слово, поощрение); </a:t>
            </a:r>
          </a:p>
          <a:p>
            <a:pPr lvl="0" fontAlgn="base"/>
            <a:r>
              <a:rPr lang="ru-RU" dirty="0"/>
              <a:t>Практические 	(упражнение, 	игровые 	методы, 	элементарный 	опыт, моделирование). </a:t>
            </a:r>
          </a:p>
          <a:p>
            <a:pPr lvl="0" fontAlgn="base"/>
            <a:r>
              <a:rPr lang="ru-RU" dirty="0" smtClean="0"/>
              <a:t>Словесно-слуховой </a:t>
            </a:r>
            <a:r>
              <a:rPr lang="ru-RU" dirty="0"/>
              <a:t>(пение)- слуховой (слушание музыки) </a:t>
            </a:r>
          </a:p>
          <a:p>
            <a:pPr lvl="0" fontAlgn="base"/>
            <a:r>
              <a:rPr lang="ru-RU" dirty="0"/>
              <a:t>Игровой (музыкальные игры) </a:t>
            </a:r>
          </a:p>
          <a:p>
            <a:pPr lvl="0" fontAlgn="base"/>
            <a:r>
              <a:rPr lang="ru-RU" dirty="0"/>
              <a:t>Практический (разучивание песен, танцев, воспроизведение мелодий</a:t>
            </a:r>
            <a:r>
              <a:rPr lang="ru-RU" dirty="0" smtClean="0"/>
              <a:t>)</a:t>
            </a:r>
          </a:p>
          <a:p>
            <a:pPr fontAlgn="base"/>
            <a:r>
              <a:rPr lang="ru-RU" dirty="0" smtClean="0"/>
              <a:t> </a:t>
            </a:r>
            <a:r>
              <a:rPr lang="ru-RU" dirty="0"/>
              <a:t>Словесный (беседы о различных музыкальных жанрах) </a:t>
            </a:r>
          </a:p>
          <a:p>
            <a:pPr lvl="0" fontAlgn="base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2959515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1825" y="0"/>
            <a:ext cx="10422787" cy="128089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Целевые ориентиры освоения программы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22542" y="523741"/>
            <a:ext cx="8915400" cy="3777622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44318" y="616548"/>
            <a:ext cx="9497800" cy="6241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622935">
              <a:lnSpc>
                <a:spcPct val="111000"/>
              </a:lnSpc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музыкально-художественной деятельности:</a:t>
            </a:r>
          </a:p>
          <a:p>
            <a:pPr marL="342900" marR="622935" lvl="0" indent="-342900">
              <a:lnSpc>
                <a:spcPct val="111000"/>
              </a:lnSpc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узнают гимн РФ;</a:t>
            </a:r>
          </a:p>
          <a:p>
            <a:pPr marL="342900" marR="622935" lvl="0" indent="-34290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внимательно слушает музыкальное произведение, проявляет эмоциональную отзывчивость, правильно определяет ее настроение; </a:t>
            </a:r>
          </a:p>
          <a:p>
            <a:pPr marL="342900" marR="622935" lvl="0" indent="-34290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имеет представление о жанрах и направлениях классической и народной музыке, творчестве разных композиторов; </a:t>
            </a:r>
          </a:p>
          <a:p>
            <a:pPr marL="342900" marR="622935" lvl="0" indent="-34290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воспроизводит в движениях характер музыки, владеет основными и танцевальными движениями; </a:t>
            </a:r>
          </a:p>
          <a:p>
            <a:pPr marL="342900" marR="622935" lvl="0" indent="-34290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выразительно и музыкально исполняет песни; </a:t>
            </a:r>
          </a:p>
          <a:p>
            <a:pPr marL="342900" marR="622935" lvl="0" indent="-34290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активен в театрализации, где включаются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ритмо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-интонационные игры, помогающие почувствовать выразительность и ритмичность интонаций, а также стихотворных ритмов, певучие диалоги или рассказывании. </a:t>
            </a:r>
          </a:p>
          <a:p>
            <a:pPr marL="457200" marR="622935" algn="just">
              <a:lnSpc>
                <a:spcPct val="111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Приобщение к музыкальному искусству: </a:t>
            </a:r>
          </a:p>
          <a:p>
            <a:pPr marL="342900" marR="622935" lvl="0" indent="-342900">
              <a:lnSpc>
                <a:spcPct val="111000"/>
              </a:lnSpc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определяет общее настроение и жанр музыкального произведения (песня, танец, марш), слышит отдельные средства музыкальной выразительности (темп, динамику, тембр), динамику развития музыкального образа; </a:t>
            </a:r>
          </a:p>
          <a:p>
            <a:pPr marL="342900" marR="622935" lvl="0" indent="-342900">
              <a:lnSpc>
                <a:spcPct val="111000"/>
              </a:lnSpc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передавать несложный ритмический рисунок;</a:t>
            </a:r>
          </a:p>
          <a:p>
            <a:pPr marL="342900" marR="622935" lvl="0" indent="-342900" algn="just">
              <a:lnSpc>
                <a:spcPct val="111000"/>
              </a:lnSpc>
              <a:spcAft>
                <a:spcPts val="0"/>
              </a:spcAft>
              <a:buFont typeface="Times New Roman" panose="02020603050405020304" pitchFamily="18" charset="0"/>
              <a:buChar char="•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может переносить накопленный на занятиях музыкальный опыт в самостоятельную деятельность, творчески проявляет себя в разных видах музыкальной исполнительской деятельности.</a:t>
            </a: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3522" y="0"/>
            <a:ext cx="8911687" cy="1280890"/>
          </a:xfrm>
        </p:spPr>
        <p:txBody>
          <a:bodyPr>
            <a:normAutofit/>
          </a:bodyPr>
          <a:lstStyle/>
          <a:p>
            <a:r>
              <a:rPr lang="ru-RU" sz="2200" b="1" dirty="0">
                <a:solidFill>
                  <a:srgbClr val="FF0000"/>
                </a:solidFill>
              </a:rPr>
              <a:t>Непрерывная образовательная деятельность</a:t>
            </a:r>
            <a:br>
              <a:rPr lang="ru-RU" sz="2200" b="1" dirty="0">
                <a:solidFill>
                  <a:srgbClr val="FF0000"/>
                </a:solidFill>
              </a:rPr>
            </a:br>
            <a:r>
              <a:rPr lang="ru-RU" sz="2200" b="1" dirty="0"/>
              <a:t>Подготовительная к школе группа </a:t>
            </a:r>
            <a:r>
              <a:rPr lang="ru-RU" sz="2200" b="1" dirty="0" smtClean="0"/>
              <a:t>   6-7 лет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18599"/>
              </p:ext>
            </p:extLst>
          </p:nvPr>
        </p:nvGraphicFramePr>
        <p:xfrm>
          <a:off x="1017432" y="1167574"/>
          <a:ext cx="10509159" cy="55543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9881"/>
                <a:gridCol w="6269278"/>
              </a:tblGrid>
              <a:tr h="521319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65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3702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Направление развития детей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598805" marR="212725" indent="-533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Содержание направления развития детей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</a:tr>
              <a:tr h="663456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25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Слушание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 </a:t>
                      </a:r>
                    </a:p>
                    <a:p>
                      <a:pPr marL="65405" marR="622935" algn="l">
                        <a:lnSpc>
                          <a:spcPct val="99000"/>
                        </a:lnSpc>
                        <a:spcAft>
                          <a:spcPts val="230"/>
                        </a:spcAft>
                      </a:pPr>
                      <a:r>
                        <a:rPr lang="ru-RU" sz="1600">
                          <a:effectLst/>
                        </a:rPr>
                        <a:t>Русская классическая музыка Зарубежная классическая музыка </a:t>
                      </a:r>
                    </a:p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Музыка советских композиторов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</a:tr>
              <a:tr h="1023224">
                <a:tc>
                  <a:txBody>
                    <a:bodyPr/>
                    <a:lstStyle/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Пение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  <a:tc>
                  <a:txBody>
                    <a:bodyPr/>
                    <a:lstStyle/>
                    <a:p>
                      <a:pPr marL="65405" marR="38100" algn="just">
                        <a:lnSpc>
                          <a:spcPct val="99000"/>
                        </a:lnSpc>
                        <a:spcAft>
                          <a:spcPts val="230"/>
                        </a:spcAft>
                      </a:pPr>
                      <a:r>
                        <a:rPr lang="ru-RU" sz="1600" dirty="0">
                          <a:effectLst/>
                        </a:rPr>
                        <a:t>Упражнения на развитие слуха и голоса, песни, русские народные </a:t>
                      </a:r>
                      <a:r>
                        <a:rPr lang="ru-RU" sz="1600" dirty="0" err="1">
                          <a:effectLst/>
                        </a:rPr>
                        <a:t>попевки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распевки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</a:p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Песни советских детских композиторов </a:t>
                      </a:r>
                    </a:p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Песни современных российских композиторов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</a:tr>
              <a:tr h="343812">
                <a:tc>
                  <a:txBody>
                    <a:bodyPr/>
                    <a:lstStyle/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Песенное творчество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Песни советских композиторов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</a:tr>
              <a:tr h="510976">
                <a:tc>
                  <a:txBody>
                    <a:bodyPr/>
                    <a:lstStyle/>
                    <a:p>
                      <a:pPr marL="713105" marR="622935" indent="-2286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Музыкально-ритмические движения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Упражнения, танцы и пляски, характерные танцы, хороводы, игры,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</a:tr>
              <a:tr h="983812">
                <a:tc>
                  <a:txBody>
                    <a:bodyPr/>
                    <a:lstStyle/>
                    <a:p>
                      <a:pPr marL="440690" marR="622935" indent="34163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Музыкально-игровое и танцевальное творчество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Танцы под музыку советских, русских, современных композиторов, танцы под русские народные мелодии- польки, вальсы, переплясы и т. д.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</a:tr>
              <a:tr h="995931">
                <a:tc>
                  <a:txBody>
                    <a:bodyPr/>
                    <a:lstStyle/>
                    <a:p>
                      <a:pPr marL="571500" marR="622935" indent="-76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Игр на детских музыкальных инструментах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Русские народные мелодии, отрывки из музыкальных произведений русских классиков </a:t>
                      </a:r>
                    </a:p>
                    <a:p>
                      <a:pPr marL="24130" marR="622935" algn="l">
                        <a:lnSpc>
                          <a:spcPct val="111000"/>
                        </a:lnSpc>
                        <a:spcAft>
                          <a:spcPts val="6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        ритмические </a:t>
                      </a:r>
                      <a:r>
                        <a:rPr lang="ru-RU" sz="1600" dirty="0">
                          <a:effectLst/>
                        </a:rPr>
                        <a:t>игры  </a:t>
                      </a:r>
                      <a:r>
                        <a:rPr lang="ru-RU" sz="1600" dirty="0" smtClean="0">
                          <a:effectLst/>
                        </a:rPr>
                        <a:t>             (</a:t>
                      </a:r>
                      <a:r>
                        <a:rPr lang="ru-RU" sz="1600" dirty="0">
                          <a:effectLst/>
                        </a:rPr>
                        <a:t>интернет ресурсы)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13" marR="30065" marT="8326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995695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6547" y="0"/>
            <a:ext cx="8911687" cy="128089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Задачи музыкального развития детей :</a:t>
            </a: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80341" y="408383"/>
            <a:ext cx="10355344" cy="3790130"/>
          </a:xfrm>
        </p:spPr>
        <p:txBody>
          <a:bodyPr>
            <a:noAutofit/>
          </a:bodyPr>
          <a:lstStyle/>
          <a:p>
            <a:pPr lvl="0" fontAlgn="base"/>
            <a:r>
              <a:rPr lang="ru-RU" sz="1200" b="1" dirty="0" smtClean="0"/>
              <a:t>Продолжать приобщать к музыкальной культуре, воспитывать художественный вкус. </a:t>
            </a:r>
          </a:p>
          <a:p>
            <a:pPr lvl="0" fontAlgn="base"/>
            <a:r>
              <a:rPr lang="ru-RU" sz="1200" b="1" dirty="0" smtClean="0"/>
              <a:t>Продолжать обогащать музыкальные впечатления, вызывать яркий, эмоциональный отклик при восприятии музыки. </a:t>
            </a:r>
          </a:p>
          <a:p>
            <a:pPr lvl="0" fontAlgn="base"/>
            <a:r>
              <a:rPr lang="ru-RU" sz="1200" b="1" dirty="0" smtClean="0"/>
              <a:t>Способствовать дальнейшему формированию певческого голоса, развитию навыков движения под музыку.</a:t>
            </a:r>
          </a:p>
          <a:p>
            <a:pPr lvl="0" fontAlgn="base"/>
            <a:r>
              <a:rPr lang="ru-RU" sz="1200" b="1" dirty="0" smtClean="0"/>
              <a:t> Обучать игре на детских музыкальных инструментах. </a:t>
            </a:r>
          </a:p>
          <a:p>
            <a:pPr lvl="0" fontAlgn="base"/>
            <a:r>
              <a:rPr lang="ru-RU" sz="1200" b="1" dirty="0" smtClean="0"/>
              <a:t>Способствовать развитию мышления, памяти, творчеством композиторов и музыкантов. </a:t>
            </a:r>
          </a:p>
          <a:p>
            <a:pPr lvl="0" fontAlgn="base"/>
            <a:r>
              <a:rPr lang="ru-RU" sz="1200" b="1" dirty="0" smtClean="0"/>
              <a:t>Познакомить с мелодией Государственного гимна Российской Федерации. </a:t>
            </a:r>
          </a:p>
          <a:p>
            <a:r>
              <a:rPr lang="ru-RU" sz="1200" b="1" dirty="0" smtClean="0"/>
              <a:t>Совершенствовать певческий голос и вокально- слуховую координацию.</a:t>
            </a:r>
          </a:p>
          <a:p>
            <a:pPr lvl="0" fontAlgn="base"/>
            <a:r>
              <a:rPr lang="ru-RU" sz="1200" b="1" dirty="0" smtClean="0"/>
              <a:t>Закреплять практические навык и выразительного исполнения песен в пределах до1- до2 октавы, учить брать дыхание и удерживать его до конца фразы.</a:t>
            </a:r>
          </a:p>
          <a:p>
            <a:pPr lvl="0" fontAlgn="base"/>
            <a:r>
              <a:rPr lang="ru-RU" sz="1200" b="1" dirty="0" smtClean="0"/>
              <a:t>Обращать внимание на дикцию. </a:t>
            </a:r>
          </a:p>
          <a:p>
            <a:pPr lvl="0" fontAlgn="base"/>
            <a:r>
              <a:rPr lang="ru-RU" sz="1200" b="1" dirty="0" smtClean="0"/>
              <a:t>Закреплять умение петь самостоятельно, индивидуально и коллективно, с сопровождением и без него. </a:t>
            </a:r>
          </a:p>
          <a:p>
            <a:r>
              <a:rPr lang="ru-RU" sz="1200" b="1" dirty="0" smtClean="0"/>
              <a:t>Способствовать дальнейшему развитию навыков танцевальных движений, умения выразительно и ритмично двигаться в соответствии с разнообразным характером музыки, и передавая в танце эмоционально- образное содержание.</a:t>
            </a:r>
          </a:p>
          <a:p>
            <a:pPr lvl="0" fontAlgn="base"/>
            <a:r>
              <a:rPr lang="ru-RU" sz="1200" b="1" dirty="0" smtClean="0"/>
              <a:t>Знакомить с национальными плясками (русские, белорусские, украинские). </a:t>
            </a:r>
          </a:p>
          <a:p>
            <a:pPr lvl="0" fontAlgn="base"/>
            <a:r>
              <a:rPr lang="ru-RU" sz="1200" b="1" dirty="0" smtClean="0"/>
              <a:t>Способствовать развитию творческой активности детей в доступных видах музыкальной исполнительской деятельности (игра в оркестре, пение, танцевальные движения), учить детей импровизировать под музыку соответствующего характера (лыжник,  конькобежец,  рыбак, ласточка).   </a:t>
            </a:r>
          </a:p>
          <a:p>
            <a:pPr lvl="0" fontAlgn="base"/>
            <a:r>
              <a:rPr lang="ru-RU" sz="1200" b="1" dirty="0" smtClean="0"/>
              <a:t>Учить самостоятельно искать способ передачи в движениях музыкальных образов. </a:t>
            </a:r>
          </a:p>
          <a:p>
            <a:pPr lvl="0" fontAlgn="base"/>
            <a:r>
              <a:rPr lang="ru-RU" sz="1200" b="1" dirty="0" smtClean="0"/>
              <a:t>Формировать музыкальные способности. </a:t>
            </a:r>
          </a:p>
          <a:p>
            <a:pPr lvl="0" fontAlgn="base"/>
            <a:r>
              <a:rPr lang="ru-RU" sz="1200" b="1" dirty="0" smtClean="0"/>
              <a:t>Знакомить с музыкальными произведениями в исполнении различных инструментов и в оркестровой обработке. </a:t>
            </a:r>
          </a:p>
          <a:p>
            <a:pPr lvl="0" fontAlgn="base"/>
            <a:r>
              <a:rPr lang="ru-RU" sz="1200" b="1" dirty="0" smtClean="0"/>
              <a:t>Учить играть на металлофоне, свирели, русских народных музыкальных инструментах: треугольниках, трещотках, погремушках. </a:t>
            </a:r>
          </a:p>
          <a:p>
            <a:pPr lvl="0" fontAlgn="base"/>
            <a:r>
              <a:rPr lang="ru-RU" sz="1200" b="1" dirty="0" smtClean="0"/>
              <a:t>Исполнять музыкальные произведения в оркестре и в ансамбле. </a:t>
            </a:r>
            <a:endParaRPr lang="ru-RU" sz="1200" b="1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Расписание непрерывной образовательной деятельности</a:t>
            </a:r>
            <a:br>
              <a:rPr lang="ru-RU" sz="3100" b="1" dirty="0" smtClean="0"/>
            </a:br>
            <a:r>
              <a:rPr lang="ru-RU" sz="3100" b="1" dirty="0" smtClean="0"/>
              <a:t>на </a:t>
            </a:r>
            <a:r>
              <a:rPr lang="ru-RU" sz="3100" b="1" dirty="0" smtClean="0"/>
              <a:t>2017-2018 </a:t>
            </a:r>
            <a:r>
              <a:rPr lang="ru-RU" sz="31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348242" y="2238103"/>
          <a:ext cx="10075057" cy="44210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918"/>
                <a:gridCol w="2135550"/>
                <a:gridCol w="3541839"/>
                <a:gridCol w="2403750"/>
              </a:tblGrid>
              <a:tr h="975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День недели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Время проведения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вида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НОД (занятия)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Ответственные исполнитель:     муз. руководитель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понедельник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вторник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10.35 – 11.05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Музыкальное </a:t>
                      </a:r>
                      <a:r>
                        <a:rPr lang="ru-RU" sz="1800" dirty="0" smtClean="0">
                          <a:effectLst/>
                        </a:rPr>
                        <a:t>развитие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четверг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16.20 – 16.50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Музыкальный досуг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Акатьева Е.В.</a:t>
                      </a:r>
                      <a:endParaRPr lang="ru-R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пятница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10.20 – 10.50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dirty="0" smtClean="0">
                          <a:effectLst/>
                        </a:rPr>
                        <a:t>Музыкальное развитие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Акатьева Е.В.</a:t>
                      </a:r>
                      <a:endParaRPr lang="ru-R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0953" y="0"/>
            <a:ext cx="8911687" cy="1280890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Культурно – </a:t>
            </a:r>
            <a:r>
              <a:rPr lang="ru-RU" b="1" dirty="0" err="1" smtClean="0">
                <a:solidFill>
                  <a:srgbClr val="7030A0"/>
                </a:solidFill>
              </a:rPr>
              <a:t>досуговая</a:t>
            </a:r>
            <a:r>
              <a:rPr lang="ru-RU" b="1" dirty="0" smtClean="0">
                <a:solidFill>
                  <a:srgbClr val="7030A0"/>
                </a:solidFill>
              </a:rPr>
              <a:t> деятельность</a:t>
            </a:r>
            <a:br>
              <a:rPr lang="ru-RU" b="1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6656" y="640445"/>
            <a:ext cx="9806441" cy="46441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i="1" u="sng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ЗАДАЧИ:</a:t>
            </a:r>
          </a:p>
          <a:p>
            <a:r>
              <a:rPr lang="ru-RU" sz="1400" b="1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    </a:t>
            </a:r>
            <a:r>
              <a:rPr lang="ru-RU" sz="1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Приобщать детей к интересной и полезной деятельности (игра, рисование, слушание музыки и т.д.).</a:t>
            </a:r>
          </a:p>
          <a:p>
            <a:pPr marL="0" indent="0"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Развлечения </a:t>
            </a:r>
            <a:endParaRPr lang="ru-RU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Формировать стремление активно  участвовать в развлечениях, общаться, быть доброжелательным и отзывчивым. Развивать творческие способности, память, воображение. Расширять представление об искусстве, традициях и обычаях народов России, закреплять умение использовать полученные  навыки в жизни. </a:t>
            </a:r>
            <a:endParaRPr lang="ru-RU" sz="1400" b="1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Праздники </a:t>
            </a:r>
            <a:endParaRPr lang="ru-RU" sz="1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r>
              <a:rPr lang="ru-RU" sz="1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Расширять представления детей о государственных и международных праздниках. Развивать чувство сопричастности к народным торжествам. Привлекать детей к активному, разнообразному участию в подготовке к празднику и его проведении. </a:t>
            </a:r>
          </a:p>
          <a:p>
            <a:pPr marL="0" indent="0">
              <a:buNone/>
            </a:pP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Самостоятельная деятельность </a:t>
            </a:r>
          </a:p>
          <a:p>
            <a:r>
              <a:rPr lang="ru-RU" sz="1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Формировать у детей представления о будничных и праздничных днях. Вызывать эмоционально положительное отношение к праздникам, желание активно участвовать в  их подготовке. </a:t>
            </a:r>
          </a:p>
          <a:p>
            <a:pPr marL="0" indent="0">
              <a:buNone/>
            </a:pP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Творчество </a:t>
            </a:r>
          </a:p>
          <a:p>
            <a:r>
              <a:rPr lang="ru-RU" sz="1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Совершенствовать самостоятельную   музыкально-художественную и   познавательную деятельность. Формировать потребность творчески проводить свободное время в социально значимых целях, занимаясь музыкальной, театральной и изобразительной деятельностью. Содействовать посещению музыкальных кружков. 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160</TotalTime>
  <Words>1017</Words>
  <Application>Microsoft Office PowerPoint</Application>
  <PresentationFormat>Широкоэкранный</PresentationFormat>
  <Paragraphs>149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Calibri</vt:lpstr>
      <vt:lpstr>Century Gothic</vt:lpstr>
      <vt:lpstr>Comic Sans MS</vt:lpstr>
      <vt:lpstr>Times New Roman</vt:lpstr>
      <vt:lpstr>Wingdings 3</vt:lpstr>
      <vt:lpstr>Легкий дым</vt:lpstr>
      <vt:lpstr>Презентация к рабочей программе </vt:lpstr>
      <vt:lpstr>Разработка программы осуществлена в соответствии с:    </vt:lpstr>
      <vt:lpstr> Цель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     </vt:lpstr>
      <vt:lpstr>Методы и формы организации деятельности с детьми </vt:lpstr>
      <vt:lpstr>Целевые ориентиры освоения программы:  </vt:lpstr>
      <vt:lpstr>Непрерывная образовательная деятельность Подготовительная к школе группа    6-7 лет</vt:lpstr>
      <vt:lpstr>Задачи музыкального развития детей : </vt:lpstr>
      <vt:lpstr>Расписание непрерывной образовательной деятельности на 2017-2018 учебный год   </vt:lpstr>
      <vt:lpstr>Культурно – досуговая деятельность </vt:lpstr>
      <vt:lpstr>Учебный план  непрерывной образовательной деятельности на 2017-2018 учебный год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рабочей программе </dc:title>
  <dc:creator>Lenovo</dc:creator>
  <cp:lastModifiedBy>Lenovo</cp:lastModifiedBy>
  <cp:revision>28</cp:revision>
  <dcterms:created xsi:type="dcterms:W3CDTF">2016-09-27T14:34:56Z</dcterms:created>
  <dcterms:modified xsi:type="dcterms:W3CDTF">2017-09-04T17:50:03Z</dcterms:modified>
</cp:coreProperties>
</file>